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3"/>
    <p:sldId id="257" r:id="rId64"/>
    <p:sldId id="258" r:id="rId65"/>
    <p:sldId id="259" r:id="rId66"/>
    <p:sldId id="260" r:id="rId67"/>
    <p:sldId id="261" r:id="rId68"/>
    <p:sldId id="262" r:id="rId69"/>
    <p:sldId id="263" r:id="rId70"/>
    <p:sldId id="264" r:id="rId71"/>
    <p:sldId id="265" r:id="rId72"/>
    <p:sldId id="266" r:id="rId73"/>
    <p:sldId id="267" r:id="rId74"/>
    <p:sldId id="268" r:id="rId75"/>
    <p:sldId id="269" r:id="rId76"/>
    <p:sldId id="270" r:id="rId77"/>
    <p:sldId id="271" r:id="rId7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yssum" charset="1" panose="00000500000000000000"/>
      <p:regular r:id="rId10"/>
    </p:embeddedFont>
    <p:embeddedFont>
      <p:font typeface="Fraunces" charset="1" panose="00000000000000000000"/>
      <p:regular r:id="rId11"/>
    </p:embeddedFont>
    <p:embeddedFont>
      <p:font typeface="Fraunces Bold" charset="1" panose="00000000000000000000"/>
      <p:regular r:id="rId12"/>
    </p:embeddedFont>
    <p:embeddedFont>
      <p:font typeface="Fraunces Italics" charset="1" panose="00000000000000000000"/>
      <p:regular r:id="rId13"/>
    </p:embeddedFont>
    <p:embeddedFont>
      <p:font typeface="Fraunces Bold Italics" charset="1" panose="00000000000000000000"/>
      <p:regular r:id="rId14"/>
    </p:embeddedFont>
    <p:embeddedFont>
      <p:font typeface="Fraunces Thin" charset="1" panose="00000000000000000000"/>
      <p:regular r:id="rId15"/>
    </p:embeddedFont>
    <p:embeddedFont>
      <p:font typeface="Fraunces Thin Italics" charset="1" panose="00000000000000000000"/>
      <p:regular r:id="rId16"/>
    </p:embeddedFont>
    <p:embeddedFont>
      <p:font typeface="Fraunces Light" charset="1" panose="00000000000000000000"/>
      <p:regular r:id="rId17"/>
    </p:embeddedFont>
    <p:embeddedFont>
      <p:font typeface="Fraunces Light Italics" charset="1" panose="00000000000000000000"/>
      <p:regular r:id="rId18"/>
    </p:embeddedFont>
    <p:embeddedFont>
      <p:font typeface="Fraunces Semi-Bold" charset="1" panose="00000000000000000000"/>
      <p:regular r:id="rId19"/>
    </p:embeddedFont>
    <p:embeddedFont>
      <p:font typeface="Fraunces Semi-Bold Italics" charset="1" panose="00000000000000000000"/>
      <p:regular r:id="rId20"/>
    </p:embeddedFont>
    <p:embeddedFont>
      <p:font typeface="Fraunces Heavy" charset="1" panose="00000000000000000000"/>
      <p:regular r:id="rId21"/>
    </p:embeddedFont>
    <p:embeddedFont>
      <p:font typeface="Fraunces Heavy Italics" charset="1" panose="00000000000000000000"/>
      <p:regular r:id="rId22"/>
    </p:embeddedFont>
    <p:embeddedFont>
      <p:font typeface="HK Grotesk" charset="1" panose="00000500000000000000"/>
      <p:regular r:id="rId23"/>
    </p:embeddedFont>
    <p:embeddedFont>
      <p:font typeface="HK Grotesk Bold" charset="1" panose="00000800000000000000"/>
      <p:regular r:id="rId24"/>
    </p:embeddedFont>
    <p:embeddedFont>
      <p:font typeface="HK Grotesk Italics" charset="1" panose="00000500000000000000"/>
      <p:regular r:id="rId25"/>
    </p:embeddedFont>
    <p:embeddedFont>
      <p:font typeface="HK Grotesk Bold Italics" charset="1" panose="00000800000000000000"/>
      <p:regular r:id="rId26"/>
    </p:embeddedFont>
    <p:embeddedFont>
      <p:font typeface="HK Grotesk Light" charset="1" panose="00000400000000000000"/>
      <p:regular r:id="rId27"/>
    </p:embeddedFont>
    <p:embeddedFont>
      <p:font typeface="HK Grotesk Light Italics" charset="1" panose="00000400000000000000"/>
      <p:regular r:id="rId28"/>
    </p:embeddedFont>
    <p:embeddedFont>
      <p:font typeface="HK Grotesk Medium" charset="1" panose="00000600000000000000"/>
      <p:regular r:id="rId29"/>
    </p:embeddedFont>
    <p:embeddedFont>
      <p:font typeface="HK Grotesk Medium Italics" charset="1" panose="00000600000000000000"/>
      <p:regular r:id="rId30"/>
    </p:embeddedFont>
    <p:embeddedFont>
      <p:font typeface="HK Grotesk Semi-Bold" charset="1" panose="00000700000000000000"/>
      <p:regular r:id="rId31"/>
    </p:embeddedFont>
    <p:embeddedFont>
      <p:font typeface="HK Grotesk Semi-Bold Italics" charset="1" panose="00000700000000000000"/>
      <p:regular r:id="rId32"/>
    </p:embeddedFont>
    <p:embeddedFont>
      <p:font typeface="Barlow" charset="1" panose="00000500000000000000"/>
      <p:regular r:id="rId33"/>
    </p:embeddedFont>
    <p:embeddedFont>
      <p:font typeface="Barlow Bold" charset="1" panose="00000800000000000000"/>
      <p:regular r:id="rId34"/>
    </p:embeddedFont>
    <p:embeddedFont>
      <p:font typeface="Barlow Italics" charset="1" panose="00000500000000000000"/>
      <p:regular r:id="rId35"/>
    </p:embeddedFont>
    <p:embeddedFont>
      <p:font typeface="Barlow Bold Italics" charset="1" panose="00000800000000000000"/>
      <p:regular r:id="rId36"/>
    </p:embeddedFont>
    <p:embeddedFont>
      <p:font typeface="Barlow Thin" charset="1" panose="00000300000000000000"/>
      <p:regular r:id="rId37"/>
    </p:embeddedFont>
    <p:embeddedFont>
      <p:font typeface="Barlow Thin Italics" charset="1" panose="00000300000000000000"/>
      <p:regular r:id="rId38"/>
    </p:embeddedFont>
    <p:embeddedFont>
      <p:font typeface="Barlow Extra-Light" charset="1" panose="00000300000000000000"/>
      <p:regular r:id="rId39"/>
    </p:embeddedFont>
    <p:embeddedFont>
      <p:font typeface="Barlow Extra-Light Italics" charset="1" panose="00000300000000000000"/>
      <p:regular r:id="rId40"/>
    </p:embeddedFont>
    <p:embeddedFont>
      <p:font typeface="Barlow Light" charset="1" panose="00000400000000000000"/>
      <p:regular r:id="rId41"/>
    </p:embeddedFont>
    <p:embeddedFont>
      <p:font typeface="Barlow Light Italics" charset="1" panose="00000400000000000000"/>
      <p:regular r:id="rId42"/>
    </p:embeddedFont>
    <p:embeddedFont>
      <p:font typeface="Barlow Medium" charset="1" panose="00000600000000000000"/>
      <p:regular r:id="rId43"/>
    </p:embeddedFont>
    <p:embeddedFont>
      <p:font typeface="Barlow Medium Italics" charset="1" panose="00000600000000000000"/>
      <p:regular r:id="rId44"/>
    </p:embeddedFont>
    <p:embeddedFont>
      <p:font typeface="Barlow Semi-Bold" charset="1" panose="00000700000000000000"/>
      <p:regular r:id="rId45"/>
    </p:embeddedFont>
    <p:embeddedFont>
      <p:font typeface="Barlow Semi-Bold Italics" charset="1" panose="00000700000000000000"/>
      <p:regular r:id="rId46"/>
    </p:embeddedFont>
    <p:embeddedFont>
      <p:font typeface="Barlow Ultra-Bold" charset="1" panose="00000900000000000000"/>
      <p:regular r:id="rId47"/>
    </p:embeddedFont>
    <p:embeddedFont>
      <p:font typeface="Barlow Ultra-Bold Italics" charset="1" panose="00000900000000000000"/>
      <p:regular r:id="rId48"/>
    </p:embeddedFont>
    <p:embeddedFont>
      <p:font typeface="Barlow Heavy" charset="1" panose="00000A00000000000000"/>
      <p:regular r:id="rId49"/>
    </p:embeddedFont>
    <p:embeddedFont>
      <p:font typeface="Barlow Heavy Italics" charset="1" panose="00000A00000000000000"/>
      <p:regular r:id="rId50"/>
    </p:embeddedFont>
    <p:embeddedFont>
      <p:font typeface="Barlow SemiCondensed" charset="1" panose="00000506000000000000"/>
      <p:regular r:id="rId51"/>
    </p:embeddedFont>
    <p:embeddedFont>
      <p:font typeface="Barlow SemiCondensed Bold" charset="1" panose="00000806000000000000"/>
      <p:regular r:id="rId52"/>
    </p:embeddedFont>
    <p:embeddedFont>
      <p:font typeface="Barlow SemiCondensed Italics" charset="1" panose="00000506000000000000"/>
      <p:regular r:id="rId53"/>
    </p:embeddedFont>
    <p:embeddedFont>
      <p:font typeface="Barlow SemiCondensed Bold Italics" charset="1" panose="00000806000000000000"/>
      <p:regular r:id="rId54"/>
    </p:embeddedFont>
    <p:embeddedFont>
      <p:font typeface="Barlow SemiCondensed Thin" charset="1" panose="00000306000000000000"/>
      <p:regular r:id="rId55"/>
    </p:embeddedFont>
    <p:embeddedFont>
      <p:font typeface="Barlow SemiCondensed Thin Italics" charset="1" panose="00000306000000000000"/>
      <p:regular r:id="rId56"/>
    </p:embeddedFont>
    <p:embeddedFont>
      <p:font typeface="Barlow SemiCondensed Medium" charset="1" panose="00000606000000000000"/>
      <p:regular r:id="rId57"/>
    </p:embeddedFont>
    <p:embeddedFont>
      <p:font typeface="Barlow SemiCondensed Medium Italics" charset="1" panose="00000606000000000000"/>
      <p:regular r:id="rId58"/>
    </p:embeddedFont>
    <p:embeddedFont>
      <p:font typeface="Barlow SemiCondensed Semi-Bold" charset="1" panose="00000706000000000000"/>
      <p:regular r:id="rId59"/>
    </p:embeddedFont>
    <p:embeddedFont>
      <p:font typeface="Barlow SemiCondensed Semi-Bold Italics" charset="1" panose="00000706000000000000"/>
      <p:regular r:id="rId60"/>
    </p:embeddedFont>
    <p:embeddedFont>
      <p:font typeface="Barlow SemiCondensed Heavy" charset="1" panose="00000A06000000000000"/>
      <p:regular r:id="rId61"/>
    </p:embeddedFont>
    <p:embeddedFont>
      <p:font typeface="Barlow SemiCondensed Heavy Italics" charset="1" panose="00000A06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slides/slide1.xml" Type="http://schemas.openxmlformats.org/officeDocument/2006/relationships/slide"/><Relationship Id="rId64" Target="slides/slide2.xml" Type="http://schemas.openxmlformats.org/officeDocument/2006/relationships/slide"/><Relationship Id="rId65" Target="slides/slide3.xml" Type="http://schemas.openxmlformats.org/officeDocument/2006/relationships/slide"/><Relationship Id="rId66" Target="slides/slide4.xml" Type="http://schemas.openxmlformats.org/officeDocument/2006/relationships/slide"/><Relationship Id="rId67" Target="slides/slide5.xml" Type="http://schemas.openxmlformats.org/officeDocument/2006/relationships/slide"/><Relationship Id="rId68" Target="slides/slide6.xml" Type="http://schemas.openxmlformats.org/officeDocument/2006/relationships/slide"/><Relationship Id="rId69" Target="slides/slide7.xml" Type="http://schemas.openxmlformats.org/officeDocument/2006/relationships/slide"/><Relationship Id="rId7" Target="fonts/font7.fntdata" Type="http://schemas.openxmlformats.org/officeDocument/2006/relationships/font"/><Relationship Id="rId70" Target="slides/slide8.xml" Type="http://schemas.openxmlformats.org/officeDocument/2006/relationships/slide"/><Relationship Id="rId71" Target="slides/slide9.xml" Type="http://schemas.openxmlformats.org/officeDocument/2006/relationships/slide"/><Relationship Id="rId72" Target="slides/slide10.xml" Type="http://schemas.openxmlformats.org/officeDocument/2006/relationships/slide"/><Relationship Id="rId73" Target="slides/slide11.xml" Type="http://schemas.openxmlformats.org/officeDocument/2006/relationships/slide"/><Relationship Id="rId74" Target="slides/slide12.xml" Type="http://schemas.openxmlformats.org/officeDocument/2006/relationships/slide"/><Relationship Id="rId75" Target="slides/slide13.xml" Type="http://schemas.openxmlformats.org/officeDocument/2006/relationships/slide"/><Relationship Id="rId76" Target="slides/slide14.xml" Type="http://schemas.openxmlformats.org/officeDocument/2006/relationships/slide"/><Relationship Id="rId77" Target="slides/slide15.xml" Type="http://schemas.openxmlformats.org/officeDocument/2006/relationships/slide"/><Relationship Id="rId78" Target="slides/slide1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563038" y="3573151"/>
            <a:ext cx="4952517" cy="3019134"/>
            <a:chOff x="0" y="0"/>
            <a:chExt cx="1448934" cy="883294"/>
          </a:xfrm>
        </p:grpSpPr>
        <p:sp>
          <p:nvSpPr>
            <p:cNvPr name="Freeform 4" id="4"/>
            <p:cNvSpPr/>
            <p:nvPr/>
          </p:nvSpPr>
          <p:spPr>
            <a:xfrm flipH="false" flipV="false" rot="0">
              <a:off x="0" y="0"/>
              <a:ext cx="1448934" cy="883294"/>
            </a:xfrm>
            <a:custGeom>
              <a:avLst/>
              <a:gdLst/>
              <a:ahLst/>
              <a:cxnLst/>
              <a:rect r="r" b="b" t="t" l="l"/>
              <a:pathLst>
                <a:path h="883294" w="1448934">
                  <a:moveTo>
                    <a:pt x="0" y="0"/>
                  </a:moveTo>
                  <a:lnTo>
                    <a:pt x="1448934" y="0"/>
                  </a:lnTo>
                  <a:lnTo>
                    <a:pt x="1448934" y="883294"/>
                  </a:lnTo>
                  <a:lnTo>
                    <a:pt x="0" y="883294"/>
                  </a:lnTo>
                  <a:close/>
                </a:path>
              </a:pathLst>
            </a:custGeom>
            <a:blipFill>
              <a:blip r:embed="rId3"/>
              <a:stretch>
                <a:fillRect l="0" t="-4474" r="0" b="-4474"/>
              </a:stretch>
            </a:blipFill>
          </p:spPr>
        </p:sp>
      </p:grpSp>
      <p:sp>
        <p:nvSpPr>
          <p:cNvPr name="TextBox 5" id="5"/>
          <p:cNvSpPr txBox="true"/>
          <p:nvPr/>
        </p:nvSpPr>
        <p:spPr>
          <a:xfrm rot="0">
            <a:off x="10051656" y="2875393"/>
            <a:ext cx="4744827" cy="1792071"/>
          </a:xfrm>
          <a:prstGeom prst="rect">
            <a:avLst/>
          </a:prstGeom>
        </p:spPr>
        <p:txBody>
          <a:bodyPr anchor="t" rtlCol="false" tIns="0" lIns="0" bIns="0" rIns="0">
            <a:spAutoFit/>
          </a:bodyPr>
          <a:lstStyle/>
          <a:p>
            <a:pPr algn="ctr">
              <a:lnSpc>
                <a:spcPts val="7274"/>
              </a:lnSpc>
            </a:pPr>
            <a:r>
              <a:rPr lang="en-US" sz="5196" u="sng">
                <a:solidFill>
                  <a:srgbClr val="260808"/>
                </a:solidFill>
                <a:latin typeface="Fraunces Bold"/>
              </a:rPr>
              <a:t>Algorithmic Trading</a:t>
            </a:r>
          </a:p>
        </p:txBody>
      </p:sp>
      <p:sp>
        <p:nvSpPr>
          <p:cNvPr name="TextBox 6" id="6"/>
          <p:cNvSpPr txBox="true"/>
          <p:nvPr/>
        </p:nvSpPr>
        <p:spPr>
          <a:xfrm rot="0">
            <a:off x="10384684" y="4821863"/>
            <a:ext cx="4078771" cy="1073786"/>
          </a:xfrm>
          <a:prstGeom prst="rect">
            <a:avLst/>
          </a:prstGeom>
        </p:spPr>
        <p:txBody>
          <a:bodyPr anchor="t" rtlCol="false" tIns="0" lIns="0" bIns="0" rIns="0">
            <a:spAutoFit/>
          </a:bodyPr>
          <a:lstStyle/>
          <a:p>
            <a:pPr algn="ctr">
              <a:lnSpc>
                <a:spcPts val="4339"/>
              </a:lnSpc>
            </a:pPr>
            <a:r>
              <a:rPr lang="en-US" sz="3099">
                <a:solidFill>
                  <a:srgbClr val="260808"/>
                </a:solidFill>
                <a:latin typeface="HK Grotesk Light"/>
              </a:rPr>
              <a:t>Visualization and Analytics of Stock Data</a:t>
            </a:r>
          </a:p>
        </p:txBody>
      </p:sp>
      <p:sp>
        <p:nvSpPr>
          <p:cNvPr name="TextBox 7" id="7"/>
          <p:cNvSpPr txBox="true"/>
          <p:nvPr/>
        </p:nvSpPr>
        <p:spPr>
          <a:xfrm rot="0">
            <a:off x="11001677" y="6067099"/>
            <a:ext cx="2844785" cy="1244790"/>
          </a:xfrm>
          <a:prstGeom prst="rect">
            <a:avLst/>
          </a:prstGeom>
        </p:spPr>
        <p:txBody>
          <a:bodyPr anchor="t" rtlCol="false" tIns="0" lIns="0" bIns="0" rIns="0">
            <a:spAutoFit/>
          </a:bodyPr>
          <a:lstStyle/>
          <a:p>
            <a:pPr algn="just" marL="511144" indent="-255572" lvl="1">
              <a:lnSpc>
                <a:spcPts val="3314"/>
              </a:lnSpc>
              <a:buFont typeface="Arial"/>
              <a:buChar char="•"/>
            </a:pPr>
            <a:r>
              <a:rPr lang="en-US" sz="2367">
                <a:solidFill>
                  <a:srgbClr val="260808"/>
                </a:solidFill>
                <a:latin typeface="HK Grotesk Light"/>
              </a:rPr>
              <a:t>A069 - Harsh</a:t>
            </a:r>
          </a:p>
          <a:p>
            <a:pPr algn="just" marL="511144" indent="-255572" lvl="1">
              <a:lnSpc>
                <a:spcPts val="3314"/>
              </a:lnSpc>
              <a:buFont typeface="Arial"/>
              <a:buChar char="•"/>
            </a:pPr>
            <a:r>
              <a:rPr lang="en-US" sz="2367">
                <a:solidFill>
                  <a:srgbClr val="260808"/>
                </a:solidFill>
                <a:latin typeface="HK Grotesk Light"/>
              </a:rPr>
              <a:t>A074 - Tanmay</a:t>
            </a:r>
          </a:p>
          <a:p>
            <a:pPr algn="just" marL="511144" indent="-255572" lvl="1">
              <a:lnSpc>
                <a:spcPts val="3314"/>
              </a:lnSpc>
              <a:buFont typeface="Arial"/>
              <a:buChar char="•"/>
            </a:pPr>
            <a:r>
              <a:rPr lang="en-US" sz="2367">
                <a:solidFill>
                  <a:srgbClr val="260808"/>
                </a:solidFill>
                <a:latin typeface="HK Grotesk Light"/>
              </a:rPr>
              <a:t>A077 - Udit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2921443">
            <a:off x="14817515" y="-2366539"/>
            <a:ext cx="4620270" cy="397054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3216077">
            <a:off x="-1108299" y="8285843"/>
            <a:ext cx="3624990" cy="3115226"/>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814389" y="-1307550"/>
            <a:ext cx="1211476" cy="2336250"/>
            <a:chOff x="0" y="0"/>
            <a:chExt cx="319072" cy="615309"/>
          </a:xfrm>
        </p:grpSpPr>
        <p:sp>
          <p:nvSpPr>
            <p:cNvPr name="Freeform 9" id="9"/>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9C2C77"/>
            </a:solidFill>
          </p:spPr>
        </p:sp>
        <p:sp>
          <p:nvSpPr>
            <p:cNvPr name="TextBox 10" id="10"/>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6926022" y="9333018"/>
            <a:ext cx="1361978" cy="371961"/>
            <a:chOff x="0" y="0"/>
            <a:chExt cx="430202" cy="117490"/>
          </a:xfrm>
        </p:grpSpPr>
        <p:sp>
          <p:nvSpPr>
            <p:cNvPr name="Freeform 12" id="12"/>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FD841F"/>
            </a:solidFill>
          </p:spPr>
        </p:sp>
        <p:sp>
          <p:nvSpPr>
            <p:cNvPr name="TextBox 13" id="13"/>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6649789" y="9333018"/>
            <a:ext cx="154021" cy="371961"/>
            <a:chOff x="0" y="0"/>
            <a:chExt cx="48650" cy="117490"/>
          </a:xfrm>
        </p:grpSpPr>
        <p:sp>
          <p:nvSpPr>
            <p:cNvPr name="Freeform 15" id="15"/>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FD841F"/>
            </a:solidFill>
          </p:spPr>
        </p:sp>
        <p:sp>
          <p:nvSpPr>
            <p:cNvPr name="TextBox 16" id="16"/>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8093787" y="9704979"/>
            <a:ext cx="2100427" cy="840171"/>
          </a:xfrm>
          <a:custGeom>
            <a:avLst/>
            <a:gdLst/>
            <a:ahLst/>
            <a:cxnLst/>
            <a:rect r="r" b="b" t="t" l="l"/>
            <a:pathLst>
              <a:path h="840171" w="2100427">
                <a:moveTo>
                  <a:pt x="0" y="0"/>
                </a:moveTo>
                <a:lnTo>
                  <a:pt x="2100426" y="0"/>
                </a:lnTo>
                <a:lnTo>
                  <a:pt x="2100426" y="840171"/>
                </a:lnTo>
                <a:lnTo>
                  <a:pt x="0" y="840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814389" y="1931442"/>
            <a:ext cx="7806735" cy="6424117"/>
          </a:xfrm>
          <a:custGeom>
            <a:avLst/>
            <a:gdLst/>
            <a:ahLst/>
            <a:cxnLst/>
            <a:rect r="r" b="b" t="t" l="l"/>
            <a:pathLst>
              <a:path h="6424117" w="7806735">
                <a:moveTo>
                  <a:pt x="0" y="0"/>
                </a:moveTo>
                <a:lnTo>
                  <a:pt x="7806735" y="0"/>
                </a:lnTo>
                <a:lnTo>
                  <a:pt x="7806735" y="6424116"/>
                </a:lnTo>
                <a:lnTo>
                  <a:pt x="0" y="6424116"/>
                </a:lnTo>
                <a:lnTo>
                  <a:pt x="0" y="0"/>
                </a:lnTo>
                <a:close/>
              </a:path>
            </a:pathLst>
          </a:custGeom>
          <a:blipFill>
            <a:blip r:embed="rId4"/>
            <a:stretch>
              <a:fillRect l="0" t="0" r="0" b="0"/>
            </a:stretch>
          </a:blipFill>
        </p:spPr>
      </p:sp>
      <p:graphicFrame>
        <p:nvGraphicFramePr>
          <p:cNvPr name="Table 19" id="19"/>
          <p:cNvGraphicFramePr>
            <a:graphicFrameLocks noGrp="true"/>
          </p:cNvGraphicFramePr>
          <p:nvPr/>
        </p:nvGraphicFramePr>
        <p:xfrm>
          <a:off x="9144000" y="2418230"/>
          <a:ext cx="8707796" cy="5450541"/>
        </p:xfrm>
        <a:graphic>
          <a:graphicData uri="http://schemas.openxmlformats.org/drawingml/2006/table">
            <a:tbl>
              <a:tblPr/>
              <a:tblGrid>
                <a:gridCol w="2902599"/>
                <a:gridCol w="2902599"/>
                <a:gridCol w="2902599"/>
              </a:tblGrid>
              <a:tr h="805550">
                <a:tc>
                  <a:txBody>
                    <a:bodyPr anchor="t" rtlCol="false"/>
                    <a:lstStyle/>
                    <a:p>
                      <a:pPr algn="ctr">
                        <a:lnSpc>
                          <a:spcPts val="2239"/>
                        </a:lnSpc>
                        <a:defRPr/>
                      </a:pPr>
                      <a:r>
                        <a:rPr lang="en-US" sz="1599">
                          <a:solidFill>
                            <a:srgbClr val="FFFFFF"/>
                          </a:solidFill>
                          <a:latin typeface="Barlow SemiCondensed Bold"/>
                        </a:rPr>
                        <a:t>MA 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239"/>
                        </a:lnSpc>
                        <a:defRPr/>
                      </a:pPr>
                      <a:r>
                        <a:rPr lang="en-US" sz="1599">
                          <a:solidFill>
                            <a:srgbClr val="FFFFFF"/>
                          </a:solidFill>
                          <a:latin typeface="Barlow SemiCondensed Bold"/>
                        </a:rPr>
                        <a:t>MA 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239"/>
                        </a:lnSpc>
                        <a:defRPr/>
                      </a:pPr>
                      <a:r>
                        <a:rPr lang="en-US" sz="1599">
                          <a:solidFill>
                            <a:srgbClr val="FFFFFF"/>
                          </a:solidFill>
                          <a:latin typeface="Barlow SemiCondensed Bold"/>
                        </a:rPr>
                        <a:t>MA 200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2322495">
                <a:tc>
                  <a:txBody>
                    <a:bodyPr anchor="t" rtlCol="false"/>
                    <a:lstStyle/>
                    <a:p>
                      <a:pPr algn="ctr">
                        <a:lnSpc>
                          <a:spcPts val="2239"/>
                        </a:lnSpc>
                        <a:defRPr/>
                      </a:pPr>
                      <a:r>
                        <a:rPr lang="en-US" sz="1599">
                          <a:solidFill>
                            <a:srgbClr val="000000"/>
                          </a:solidFill>
                          <a:latin typeface="Barlow SemiCondensed"/>
                        </a:rPr>
                        <a:t>The MA50 is a moving average calculated by averaging the closing prices of a security over the past 50 trading days.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Barlow SemiCondensed"/>
                        </a:rPr>
                        <a:t>The MA100 is a moving average calculated by averaging the closing prices of a security over the past 100 trading days.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Barlow SemiCondensed"/>
                        </a:rPr>
                        <a:t>The MA200 is a moving average calculated by averaging the closing prices of a security over the past 200 trading days.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22495">
                <a:tc>
                  <a:txBody>
                    <a:bodyPr anchor="t" rtlCol="false"/>
                    <a:lstStyle/>
                    <a:p>
                      <a:pPr algn="ctr">
                        <a:lnSpc>
                          <a:spcPts val="2239"/>
                        </a:lnSpc>
                        <a:defRPr/>
                      </a:pPr>
                      <a:r>
                        <a:rPr lang="en-US" sz="1599">
                          <a:solidFill>
                            <a:srgbClr val="000000"/>
                          </a:solidFill>
                          <a:latin typeface="Barlow SemiCondensed"/>
                        </a:rPr>
                        <a:t>It provides a short to medium-term view of the price trend.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Barlow SemiCondensed"/>
                        </a:rPr>
                        <a:t>It provides a medium-term view of the price trend, smoothing out shorter-term fluctuations more than the MA50.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Barlow SemiCondensed"/>
                        </a:rPr>
                        <a:t>It provides a longer-term view of the price trend, smoothing out short and medium-term fluctuations more significantly.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0" id="20"/>
          <p:cNvSpPr txBox="true"/>
          <p:nvPr/>
        </p:nvSpPr>
        <p:spPr>
          <a:xfrm rot="0">
            <a:off x="979699" y="147507"/>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2921443">
            <a:off x="14817515" y="-2366539"/>
            <a:ext cx="4620270" cy="397054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3216077">
            <a:off x="-1108299" y="8285843"/>
            <a:ext cx="3624990" cy="3115226"/>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814389" y="-1307550"/>
            <a:ext cx="1211476" cy="2336250"/>
            <a:chOff x="0" y="0"/>
            <a:chExt cx="319072" cy="615309"/>
          </a:xfrm>
        </p:grpSpPr>
        <p:sp>
          <p:nvSpPr>
            <p:cNvPr name="Freeform 9" id="9"/>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9C2C77"/>
            </a:solidFill>
          </p:spPr>
        </p:sp>
        <p:sp>
          <p:nvSpPr>
            <p:cNvPr name="TextBox 10" id="10"/>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6926022" y="9333018"/>
            <a:ext cx="1361978" cy="371961"/>
            <a:chOff x="0" y="0"/>
            <a:chExt cx="430202" cy="117490"/>
          </a:xfrm>
        </p:grpSpPr>
        <p:sp>
          <p:nvSpPr>
            <p:cNvPr name="Freeform 12" id="12"/>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FD841F"/>
            </a:solidFill>
          </p:spPr>
        </p:sp>
        <p:sp>
          <p:nvSpPr>
            <p:cNvPr name="TextBox 13" id="13"/>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6649789" y="9333018"/>
            <a:ext cx="154021" cy="371961"/>
            <a:chOff x="0" y="0"/>
            <a:chExt cx="48650" cy="117490"/>
          </a:xfrm>
        </p:grpSpPr>
        <p:sp>
          <p:nvSpPr>
            <p:cNvPr name="Freeform 15" id="15"/>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FD841F"/>
            </a:solidFill>
          </p:spPr>
        </p:sp>
        <p:sp>
          <p:nvSpPr>
            <p:cNvPr name="TextBox 16" id="16"/>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8093787" y="9704979"/>
            <a:ext cx="2100427" cy="840171"/>
          </a:xfrm>
          <a:custGeom>
            <a:avLst/>
            <a:gdLst/>
            <a:ahLst/>
            <a:cxnLst/>
            <a:rect r="r" b="b" t="t" l="l"/>
            <a:pathLst>
              <a:path h="840171" w="2100427">
                <a:moveTo>
                  <a:pt x="0" y="0"/>
                </a:moveTo>
                <a:lnTo>
                  <a:pt x="2100426" y="0"/>
                </a:lnTo>
                <a:lnTo>
                  <a:pt x="2100426" y="840171"/>
                </a:lnTo>
                <a:lnTo>
                  <a:pt x="0" y="840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888144" y="845279"/>
            <a:ext cx="10511713" cy="8596443"/>
          </a:xfrm>
          <a:custGeom>
            <a:avLst/>
            <a:gdLst/>
            <a:ahLst/>
            <a:cxnLst/>
            <a:rect r="r" b="b" t="t" l="l"/>
            <a:pathLst>
              <a:path h="8596443" w="10511713">
                <a:moveTo>
                  <a:pt x="0" y="0"/>
                </a:moveTo>
                <a:lnTo>
                  <a:pt x="10511712" y="0"/>
                </a:lnTo>
                <a:lnTo>
                  <a:pt x="10511712" y="8596442"/>
                </a:lnTo>
                <a:lnTo>
                  <a:pt x="0" y="8596442"/>
                </a:lnTo>
                <a:lnTo>
                  <a:pt x="0" y="0"/>
                </a:lnTo>
                <a:close/>
              </a:path>
            </a:pathLst>
          </a:custGeom>
          <a:blipFill>
            <a:blip r:embed="rId4"/>
            <a:stretch>
              <a:fillRect l="0" t="0" r="0" b="0"/>
            </a:stretch>
          </a:blipFill>
        </p:spPr>
      </p:sp>
      <p:sp>
        <p:nvSpPr>
          <p:cNvPr name="TextBox 19" id="19"/>
          <p:cNvSpPr txBox="true"/>
          <p:nvPr/>
        </p:nvSpPr>
        <p:spPr>
          <a:xfrm rot="0">
            <a:off x="979699" y="147507"/>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2921443">
            <a:off x="14817515" y="-2366539"/>
            <a:ext cx="4620270" cy="397054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3216077">
            <a:off x="-1108299" y="8285843"/>
            <a:ext cx="3624990" cy="3115226"/>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814389" y="-1307550"/>
            <a:ext cx="1211476" cy="2336250"/>
            <a:chOff x="0" y="0"/>
            <a:chExt cx="319072" cy="615309"/>
          </a:xfrm>
        </p:grpSpPr>
        <p:sp>
          <p:nvSpPr>
            <p:cNvPr name="Freeform 9" id="9"/>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9C2C77"/>
            </a:solidFill>
          </p:spPr>
        </p:sp>
        <p:sp>
          <p:nvSpPr>
            <p:cNvPr name="TextBox 10" id="10"/>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6926022" y="9333018"/>
            <a:ext cx="1361978" cy="371961"/>
            <a:chOff x="0" y="0"/>
            <a:chExt cx="430202" cy="117490"/>
          </a:xfrm>
        </p:grpSpPr>
        <p:sp>
          <p:nvSpPr>
            <p:cNvPr name="Freeform 12" id="12"/>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FD841F"/>
            </a:solidFill>
          </p:spPr>
        </p:sp>
        <p:sp>
          <p:nvSpPr>
            <p:cNvPr name="TextBox 13" id="13"/>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6649789" y="9333018"/>
            <a:ext cx="154021" cy="371961"/>
            <a:chOff x="0" y="0"/>
            <a:chExt cx="48650" cy="117490"/>
          </a:xfrm>
        </p:grpSpPr>
        <p:sp>
          <p:nvSpPr>
            <p:cNvPr name="Freeform 15" id="15"/>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FD841F"/>
            </a:solidFill>
          </p:spPr>
        </p:sp>
        <p:sp>
          <p:nvSpPr>
            <p:cNvPr name="TextBox 16" id="16"/>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8093787" y="9704979"/>
            <a:ext cx="2100427" cy="840171"/>
          </a:xfrm>
          <a:custGeom>
            <a:avLst/>
            <a:gdLst/>
            <a:ahLst/>
            <a:cxnLst/>
            <a:rect r="r" b="b" t="t" l="l"/>
            <a:pathLst>
              <a:path h="840171" w="2100427">
                <a:moveTo>
                  <a:pt x="0" y="0"/>
                </a:moveTo>
                <a:lnTo>
                  <a:pt x="2100426" y="0"/>
                </a:lnTo>
                <a:lnTo>
                  <a:pt x="2100426" y="840171"/>
                </a:lnTo>
                <a:lnTo>
                  <a:pt x="0" y="840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537023" y="2514172"/>
            <a:ext cx="7556764" cy="5258657"/>
          </a:xfrm>
          <a:custGeom>
            <a:avLst/>
            <a:gdLst/>
            <a:ahLst/>
            <a:cxnLst/>
            <a:rect r="r" b="b" t="t" l="l"/>
            <a:pathLst>
              <a:path h="5258657" w="7556764">
                <a:moveTo>
                  <a:pt x="0" y="0"/>
                </a:moveTo>
                <a:lnTo>
                  <a:pt x="7556764" y="0"/>
                </a:lnTo>
                <a:lnTo>
                  <a:pt x="7556764" y="5258656"/>
                </a:lnTo>
                <a:lnTo>
                  <a:pt x="0" y="5258656"/>
                </a:lnTo>
                <a:lnTo>
                  <a:pt x="0" y="0"/>
                </a:lnTo>
                <a:close/>
              </a:path>
            </a:pathLst>
          </a:custGeom>
          <a:blipFill>
            <a:blip r:embed="rId4"/>
            <a:stretch>
              <a:fillRect l="0" t="0" r="0" b="0"/>
            </a:stretch>
          </a:blipFill>
        </p:spPr>
      </p:sp>
      <p:sp>
        <p:nvSpPr>
          <p:cNvPr name="TextBox 19" id="19"/>
          <p:cNvSpPr txBox="true"/>
          <p:nvPr/>
        </p:nvSpPr>
        <p:spPr>
          <a:xfrm rot="0">
            <a:off x="979699" y="147507"/>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12</a:t>
            </a:r>
          </a:p>
        </p:txBody>
      </p:sp>
      <p:sp>
        <p:nvSpPr>
          <p:cNvPr name="TextBox 20" id="20"/>
          <p:cNvSpPr txBox="true"/>
          <p:nvPr/>
        </p:nvSpPr>
        <p:spPr>
          <a:xfrm rot="0">
            <a:off x="8458271" y="3691239"/>
            <a:ext cx="9148740" cy="2828322"/>
          </a:xfrm>
          <a:prstGeom prst="rect">
            <a:avLst/>
          </a:prstGeom>
        </p:spPr>
        <p:txBody>
          <a:bodyPr anchor="t" rtlCol="false" tIns="0" lIns="0" bIns="0" rIns="0">
            <a:spAutoFit/>
          </a:bodyPr>
          <a:lstStyle/>
          <a:p>
            <a:pPr algn="just" marL="0" indent="0" lvl="0">
              <a:lnSpc>
                <a:spcPts val="3861"/>
              </a:lnSpc>
              <a:spcBef>
                <a:spcPct val="0"/>
              </a:spcBef>
            </a:pPr>
            <a:r>
              <a:rPr lang="en-US" sz="2574" spc="133">
                <a:solidFill>
                  <a:srgbClr val="000000"/>
                </a:solidFill>
                <a:latin typeface="Barlow SemiCondensed"/>
              </a:rPr>
              <a:t>volume chart in financial markets displays the total amount of trading activity, typically represented in terms of the number of shares or contracts traded, over a specific period of time. Volume charts are commonly used in technical analysis alongside price charts to gain insights into market dynamics and investor behavior.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9148329">
            <a:off x="-1252262" y="-1751850"/>
            <a:ext cx="3967377" cy="3409465"/>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8410583">
            <a:off x="16004611" y="8825617"/>
            <a:ext cx="3207502" cy="2756447"/>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6214677" y="-1263375"/>
            <a:ext cx="1211476" cy="2336250"/>
            <a:chOff x="0" y="0"/>
            <a:chExt cx="319072" cy="615309"/>
          </a:xfrm>
        </p:grpSpPr>
        <p:sp>
          <p:nvSpPr>
            <p:cNvPr name="Freeform 9" id="9"/>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FD841F"/>
            </a:solidFill>
          </p:spPr>
        </p:sp>
        <p:sp>
          <p:nvSpPr>
            <p:cNvPr name="TextBox 10" id="10"/>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0" y="9507573"/>
            <a:ext cx="1361978" cy="371961"/>
            <a:chOff x="0" y="0"/>
            <a:chExt cx="430202" cy="117490"/>
          </a:xfrm>
        </p:grpSpPr>
        <p:sp>
          <p:nvSpPr>
            <p:cNvPr name="Freeform 12" id="12"/>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E14D2A"/>
            </a:solidFill>
          </p:spPr>
        </p:sp>
        <p:sp>
          <p:nvSpPr>
            <p:cNvPr name="TextBox 13" id="13"/>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508854" y="9526301"/>
            <a:ext cx="154021" cy="371961"/>
            <a:chOff x="0" y="0"/>
            <a:chExt cx="48650" cy="117490"/>
          </a:xfrm>
        </p:grpSpPr>
        <p:sp>
          <p:nvSpPr>
            <p:cNvPr name="Freeform 15" id="15"/>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E14D2A"/>
            </a:solidFill>
          </p:spPr>
        </p:sp>
        <p:sp>
          <p:nvSpPr>
            <p:cNvPr name="TextBox 16" id="16"/>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774011" y="5441719"/>
            <a:ext cx="793614" cy="622285"/>
          </a:xfrm>
          <a:custGeom>
            <a:avLst/>
            <a:gdLst/>
            <a:ahLst/>
            <a:cxnLst/>
            <a:rect r="r" b="b" t="t" l="l"/>
            <a:pathLst>
              <a:path h="622285" w="793614">
                <a:moveTo>
                  <a:pt x="0" y="0"/>
                </a:moveTo>
                <a:lnTo>
                  <a:pt x="793613" y="0"/>
                </a:lnTo>
                <a:lnTo>
                  <a:pt x="793613" y="622285"/>
                </a:lnTo>
                <a:lnTo>
                  <a:pt x="0" y="622285"/>
                </a:lnTo>
                <a:lnTo>
                  <a:pt x="0" y="0"/>
                </a:lnTo>
                <a:close/>
              </a:path>
            </a:pathLst>
          </a:custGeom>
          <a:blipFill>
            <a:blip r:embed="rId2">
              <a:extLst>
                <a:ext uri="{96DAC541-7B7A-43D3-8B79-37D633B846F1}">
                  <asvg:svgBlip xmlns:asvg="http://schemas.microsoft.com/office/drawing/2016/SVG/main" r:embed="rId3"/>
                </a:ext>
              </a:extLst>
            </a:blip>
            <a:stretch>
              <a:fillRect l="0" t="0" r="-133548" b="-19139"/>
            </a:stretch>
          </a:blipFill>
        </p:spPr>
      </p:sp>
      <p:sp>
        <p:nvSpPr>
          <p:cNvPr name="Freeform 18" id="18"/>
          <p:cNvSpPr/>
          <p:nvPr/>
        </p:nvSpPr>
        <p:spPr>
          <a:xfrm flipH="false" flipV="false" rot="0">
            <a:off x="16475236" y="5441719"/>
            <a:ext cx="793614" cy="622285"/>
          </a:xfrm>
          <a:custGeom>
            <a:avLst/>
            <a:gdLst/>
            <a:ahLst/>
            <a:cxnLst/>
            <a:rect r="r" b="b" t="t" l="l"/>
            <a:pathLst>
              <a:path h="622285" w="793614">
                <a:moveTo>
                  <a:pt x="0" y="0"/>
                </a:moveTo>
                <a:lnTo>
                  <a:pt x="793614" y="0"/>
                </a:lnTo>
                <a:lnTo>
                  <a:pt x="793614" y="622285"/>
                </a:lnTo>
                <a:lnTo>
                  <a:pt x="0" y="622285"/>
                </a:lnTo>
                <a:lnTo>
                  <a:pt x="0" y="0"/>
                </a:lnTo>
                <a:close/>
              </a:path>
            </a:pathLst>
          </a:custGeom>
          <a:blipFill>
            <a:blip r:embed="rId2">
              <a:extLst>
                <a:ext uri="{96DAC541-7B7A-43D3-8B79-37D633B846F1}">
                  <asvg:svgBlip xmlns:asvg="http://schemas.microsoft.com/office/drawing/2016/SVG/main" r:embed="rId3"/>
                </a:ext>
              </a:extLst>
            </a:blip>
            <a:stretch>
              <a:fillRect l="0" t="0" r="-133548" b="-19139"/>
            </a:stretch>
          </a:blipFill>
        </p:spPr>
      </p:sp>
      <p:graphicFrame>
        <p:nvGraphicFramePr>
          <p:cNvPr name="Table 19" id="19"/>
          <p:cNvGraphicFramePr>
            <a:graphicFrameLocks noGrp="true"/>
          </p:cNvGraphicFramePr>
          <p:nvPr/>
        </p:nvGraphicFramePr>
        <p:xfrm>
          <a:off x="3816286" y="1963908"/>
          <a:ext cx="11139853" cy="7577907"/>
        </p:xfrm>
        <a:graphic>
          <a:graphicData uri="http://schemas.openxmlformats.org/drawingml/2006/table">
            <a:tbl>
              <a:tblPr/>
              <a:tblGrid>
                <a:gridCol w="5653476"/>
                <a:gridCol w="5486377"/>
              </a:tblGrid>
              <a:tr h="851903">
                <a:tc>
                  <a:txBody>
                    <a:bodyPr anchor="t" rtlCol="false"/>
                    <a:lstStyle/>
                    <a:p>
                      <a:pPr algn="ctr">
                        <a:lnSpc>
                          <a:spcPts val="2361"/>
                        </a:lnSpc>
                        <a:defRPr/>
                      </a:pPr>
                      <a:r>
                        <a:rPr lang="en-US" sz="1686">
                          <a:solidFill>
                            <a:srgbClr val="FFFFFF"/>
                          </a:solidFill>
                          <a:latin typeface="Barlow Bold"/>
                        </a:rPr>
                        <a:t>Bullish Market: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361"/>
                        </a:lnSpc>
                        <a:defRPr/>
                      </a:pPr>
                      <a:r>
                        <a:rPr lang="en-US" sz="1686">
                          <a:solidFill>
                            <a:srgbClr val="FFFFFF"/>
                          </a:solidFill>
                          <a:latin typeface="Barlow Bold"/>
                        </a:rPr>
                        <a:t>Bearish Market: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6726004">
                <a:tc>
                  <a:txBody>
                    <a:bodyPr anchor="t" rtlCol="false"/>
                    <a:lstStyle/>
                    <a:p>
                      <a:pPr algn="ctr" marL="431801" indent="-215900" lvl="1">
                        <a:lnSpc>
                          <a:spcPts val="2800"/>
                        </a:lnSpc>
                        <a:buFont typeface="Arial"/>
                        <a:buChar char="•"/>
                        <a:defRPr/>
                      </a:pPr>
                      <a:r>
                        <a:rPr lang="en-US" sz="2000">
                          <a:solidFill>
                            <a:srgbClr val="000000"/>
                          </a:solidFill>
                          <a:latin typeface="Barlow"/>
                        </a:rPr>
                        <a:t>A bullish market, also known as a bull market, is characterized by rising prices and positive investor sentiment.</a:t>
                      </a:r>
                      <a:endParaRPr lang="en-US" sz="1100"/>
                    </a:p>
                    <a:p>
                      <a:pPr algn="ctr" marL="431801" indent="-215900" lvl="1">
                        <a:lnSpc>
                          <a:spcPts val="2800"/>
                        </a:lnSpc>
                        <a:buFont typeface="Arial"/>
                        <a:buChar char="•"/>
                      </a:pPr>
                      <a:r>
                        <a:rPr lang="en-US" sz="2000">
                          <a:solidFill>
                            <a:srgbClr val="000000"/>
                          </a:solidFill>
                          <a:latin typeface="Barlow"/>
                        </a:rPr>
                        <a:t>In a bullish market, investors are optimistic about the future prospects of the market or specific assets, leading to increased buying activity.</a:t>
                      </a:r>
                    </a:p>
                    <a:p>
                      <a:pPr algn="ctr" marL="431801" indent="-215900" lvl="1">
                        <a:lnSpc>
                          <a:spcPts val="2800"/>
                        </a:lnSpc>
                        <a:buFont typeface="Arial"/>
                        <a:buChar char="•"/>
                      </a:pPr>
                      <a:r>
                        <a:rPr lang="en-US" sz="2000">
                          <a:solidFill>
                            <a:srgbClr val="000000"/>
                          </a:solidFill>
                          <a:latin typeface="Barlow"/>
                        </a:rPr>
                        <a:t>Bull markets are typically associated with economic expansion, strong corporate earnings, low unemployment, and overall positive economic indicators.</a:t>
                      </a:r>
                    </a:p>
                    <a:p>
                      <a:pPr algn="ctr" marL="431801" indent="-215900" lvl="1">
                        <a:lnSpc>
                          <a:spcPts val="2800"/>
                        </a:lnSpc>
                        <a:buFont typeface="Arial"/>
                        <a:buChar char="•"/>
                      </a:pPr>
                      <a:r>
                        <a:rPr lang="en-US" sz="2000">
                          <a:solidFill>
                            <a:srgbClr val="000000"/>
                          </a:solidFill>
                          <a:latin typeface="Barlow"/>
                        </a:rPr>
                        <a:t>Traders and investors in a bullish market aim to buy assets with the expectation that their prices will continue to rise, allowing them to profit from future price appreciation.</a:t>
                      </a:r>
                    </a:p>
                    <a:p>
                      <a:pPr algn="ctr">
                        <a:lnSpc>
                          <a:spcPts val="28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endParaRPr lang="en-US" sz="1100"/>
                    </a:p>
                    <a:p>
                      <a:pPr algn="ctr" marL="431801" indent="-215900" lvl="1">
                        <a:lnSpc>
                          <a:spcPts val="2800"/>
                        </a:lnSpc>
                        <a:buFont typeface="Arial"/>
                        <a:buChar char="•"/>
                      </a:pPr>
                      <a:r>
                        <a:rPr lang="en-US" sz="2000">
                          <a:solidFill>
                            <a:srgbClr val="000000"/>
                          </a:solidFill>
                          <a:latin typeface="Barlow"/>
                        </a:rPr>
                        <a:t>A bearish market, also known as a bear market, is characterized by falling prices and negative investor sentiment.</a:t>
                      </a:r>
                    </a:p>
                    <a:p>
                      <a:pPr algn="ctr" marL="431801" indent="-215900" lvl="1">
                        <a:lnSpc>
                          <a:spcPts val="2800"/>
                        </a:lnSpc>
                        <a:buFont typeface="Arial"/>
                        <a:buChar char="•"/>
                      </a:pPr>
                      <a:r>
                        <a:rPr lang="en-US" sz="2000">
                          <a:solidFill>
                            <a:srgbClr val="000000"/>
                          </a:solidFill>
                          <a:latin typeface="Barlow"/>
                        </a:rPr>
                        <a:t>In a bearish market, investors are pessimistic about the future prospects of the market or specific assets, leading to increased selling activity.</a:t>
                      </a:r>
                    </a:p>
                    <a:p>
                      <a:pPr algn="ctr" marL="431801" indent="-215900" lvl="1">
                        <a:lnSpc>
                          <a:spcPts val="2800"/>
                        </a:lnSpc>
                        <a:buFont typeface="Arial"/>
                        <a:buChar char="•"/>
                      </a:pPr>
                      <a:r>
                        <a:rPr lang="en-US" sz="2000">
                          <a:solidFill>
                            <a:srgbClr val="000000"/>
                          </a:solidFill>
                          <a:latin typeface="Barlow"/>
                        </a:rPr>
                        <a:t>Bear markets are often associated with economic contraction, declining corporate earnings, high unemployment, and overall negative economic indicators.</a:t>
                      </a:r>
                    </a:p>
                    <a:p>
                      <a:pPr algn="ctr" marL="431801" indent="-215900" lvl="1">
                        <a:lnSpc>
                          <a:spcPts val="2800"/>
                        </a:lnSpc>
                        <a:buFont typeface="Arial"/>
                        <a:buChar char="•"/>
                      </a:pPr>
                      <a:r>
                        <a:rPr lang="en-US" sz="2000">
                          <a:solidFill>
                            <a:srgbClr val="000000"/>
                          </a:solidFill>
                          <a:latin typeface="Barlow"/>
                        </a:rPr>
                        <a:t>Traders and investors in a bearish market may adopt strategies such as short selling or holding defensive assets to protect against further losses.</a:t>
                      </a:r>
                    </a:p>
                    <a:p>
                      <a:pPr algn="ctr">
                        <a:lnSpc>
                          <a:spcPts val="28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0" id="20"/>
          <p:cNvSpPr txBox="true"/>
          <p:nvPr/>
        </p:nvSpPr>
        <p:spPr>
          <a:xfrm rot="0">
            <a:off x="4704294" y="854569"/>
            <a:ext cx="8879412" cy="581817"/>
          </a:xfrm>
          <a:prstGeom prst="rect">
            <a:avLst/>
          </a:prstGeom>
        </p:spPr>
        <p:txBody>
          <a:bodyPr anchor="t" rtlCol="false" tIns="0" lIns="0" bIns="0" rIns="0">
            <a:spAutoFit/>
          </a:bodyPr>
          <a:lstStyle/>
          <a:p>
            <a:pPr algn="ctr">
              <a:lnSpc>
                <a:spcPts val="4773"/>
              </a:lnSpc>
            </a:pPr>
            <a:r>
              <a:rPr lang="en-US" sz="3409" spc="143">
                <a:solidFill>
                  <a:srgbClr val="000000"/>
                </a:solidFill>
                <a:latin typeface="Barlow Bold"/>
              </a:rPr>
              <a:t>BEARISH OR BULLISH</a:t>
            </a:r>
          </a:p>
        </p:txBody>
      </p:sp>
      <p:sp>
        <p:nvSpPr>
          <p:cNvPr name="TextBox 21" id="21"/>
          <p:cNvSpPr txBox="true"/>
          <p:nvPr/>
        </p:nvSpPr>
        <p:spPr>
          <a:xfrm rot="0">
            <a:off x="16379986" y="191682"/>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TextBox 2" id="2"/>
          <p:cNvSpPr txBox="true"/>
          <p:nvPr/>
        </p:nvSpPr>
        <p:spPr>
          <a:xfrm rot="0">
            <a:off x="4278139" y="629832"/>
            <a:ext cx="9731722" cy="638313"/>
          </a:xfrm>
          <a:prstGeom prst="rect">
            <a:avLst/>
          </a:prstGeom>
        </p:spPr>
        <p:txBody>
          <a:bodyPr anchor="t" rtlCol="false" tIns="0" lIns="0" bIns="0" rIns="0">
            <a:spAutoFit/>
          </a:bodyPr>
          <a:lstStyle/>
          <a:p>
            <a:pPr algn="ctr">
              <a:lnSpc>
                <a:spcPts val="5242"/>
              </a:lnSpc>
            </a:pPr>
            <a:r>
              <a:rPr lang="en-US" sz="3744" spc="157">
                <a:solidFill>
                  <a:srgbClr val="000000"/>
                </a:solidFill>
                <a:latin typeface="Barlow Bold"/>
              </a:rPr>
              <a:t>CONCLUSION</a:t>
            </a:r>
          </a:p>
        </p:txBody>
      </p:sp>
      <p:grpSp>
        <p:nvGrpSpPr>
          <p:cNvPr name="Group 3" id="3"/>
          <p:cNvGrpSpPr/>
          <p:nvPr/>
        </p:nvGrpSpPr>
        <p:grpSpPr>
          <a:xfrm rot="-9148329">
            <a:off x="-1159561" y="-2130292"/>
            <a:ext cx="4620270" cy="3970544"/>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5" id="5"/>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8410583">
            <a:off x="15750433" y="8374768"/>
            <a:ext cx="3624990" cy="3115226"/>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8" id="8"/>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0">
            <a:off x="16214677" y="-1263375"/>
            <a:ext cx="1211476" cy="2336250"/>
            <a:chOff x="0" y="0"/>
            <a:chExt cx="319072" cy="615309"/>
          </a:xfrm>
        </p:grpSpPr>
        <p:sp>
          <p:nvSpPr>
            <p:cNvPr name="Freeform 10" id="10"/>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FD841F"/>
            </a:solidFill>
          </p:spPr>
        </p:sp>
        <p:sp>
          <p:nvSpPr>
            <p:cNvPr name="TextBox 11" id="11"/>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0">
            <a:off x="0" y="9507573"/>
            <a:ext cx="1361978" cy="371961"/>
            <a:chOff x="0" y="0"/>
            <a:chExt cx="430202" cy="117490"/>
          </a:xfrm>
        </p:grpSpPr>
        <p:sp>
          <p:nvSpPr>
            <p:cNvPr name="Freeform 13" id="13"/>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E14D2A"/>
            </a:solidFill>
          </p:spPr>
        </p:sp>
        <p:sp>
          <p:nvSpPr>
            <p:cNvPr name="TextBox 14" id="14"/>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1508854" y="9526301"/>
            <a:ext cx="154021" cy="371961"/>
            <a:chOff x="0" y="0"/>
            <a:chExt cx="48650" cy="117490"/>
          </a:xfrm>
        </p:grpSpPr>
        <p:sp>
          <p:nvSpPr>
            <p:cNvPr name="Freeform 16" id="16"/>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E14D2A"/>
            </a:solidFill>
          </p:spPr>
        </p:sp>
        <p:sp>
          <p:nvSpPr>
            <p:cNvPr name="TextBox 17" id="17"/>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18" id="18"/>
          <p:cNvSpPr/>
          <p:nvPr/>
        </p:nvSpPr>
        <p:spPr>
          <a:xfrm flipH="false" flipV="false" rot="0">
            <a:off x="8390552" y="8923542"/>
            <a:ext cx="1506897" cy="602759"/>
          </a:xfrm>
          <a:custGeom>
            <a:avLst/>
            <a:gdLst/>
            <a:ahLst/>
            <a:cxnLst/>
            <a:rect r="r" b="b" t="t" l="l"/>
            <a:pathLst>
              <a:path h="602759" w="1506897">
                <a:moveTo>
                  <a:pt x="0" y="0"/>
                </a:moveTo>
                <a:lnTo>
                  <a:pt x="1506896" y="0"/>
                </a:lnTo>
                <a:lnTo>
                  <a:pt x="1506896" y="602759"/>
                </a:lnTo>
                <a:lnTo>
                  <a:pt x="0" y="602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6379986" y="191682"/>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14</a:t>
            </a:r>
          </a:p>
        </p:txBody>
      </p:sp>
      <p:sp>
        <p:nvSpPr>
          <p:cNvPr name="TextBox 20" id="20"/>
          <p:cNvSpPr txBox="true"/>
          <p:nvPr/>
        </p:nvSpPr>
        <p:spPr>
          <a:xfrm rot="0">
            <a:off x="695618" y="1951513"/>
            <a:ext cx="16896764" cy="7556060"/>
          </a:xfrm>
          <a:prstGeom prst="rect">
            <a:avLst/>
          </a:prstGeom>
        </p:spPr>
        <p:txBody>
          <a:bodyPr anchor="t" rtlCol="false" tIns="0" lIns="0" bIns="0" rIns="0">
            <a:spAutoFit/>
          </a:bodyPr>
          <a:lstStyle/>
          <a:p>
            <a:pPr algn="just">
              <a:lnSpc>
                <a:spcPts val="4017"/>
              </a:lnSpc>
            </a:pPr>
            <a:r>
              <a:rPr lang="en-US" sz="2678" spc="139">
                <a:solidFill>
                  <a:srgbClr val="000000"/>
                </a:solidFill>
                <a:latin typeface="Barlow SemiCondensed"/>
              </a:rPr>
              <a:t>In conclusion, the stock market analysis application is a powerful tool for traders and investors to make informed decisions in financial markets. By integrating various analytical tools and data sources, such an application can provide valuable insights into market trends, volatility, and potential investment opportunities. Here's a summary of the key aspects and benefits of a stock market analysis application:</a:t>
            </a:r>
          </a:p>
          <a:p>
            <a:pPr algn="just" marL="578228" indent="-289114" lvl="1">
              <a:lnSpc>
                <a:spcPts val="4017"/>
              </a:lnSpc>
              <a:buAutoNum type="arabicPeriod" startAt="1"/>
            </a:pPr>
            <a:r>
              <a:rPr lang="en-US" sz="2678" spc="139">
                <a:solidFill>
                  <a:srgbClr val="000000"/>
                </a:solidFill>
                <a:latin typeface="Barlow SemiCondensed"/>
              </a:rPr>
              <a:t>Comprehensive Data Analysis:</a:t>
            </a:r>
          </a:p>
          <a:p>
            <a:pPr algn="just" marL="1156455" indent="-385485" lvl="2">
              <a:lnSpc>
                <a:spcPts val="4017"/>
              </a:lnSpc>
              <a:buFont typeface="Arial"/>
              <a:buChar char="⚬"/>
            </a:pPr>
            <a:r>
              <a:rPr lang="en-US" sz="2678" spc="139">
                <a:solidFill>
                  <a:srgbClr val="000000"/>
                </a:solidFill>
                <a:latin typeface="Barlow SemiCondensed"/>
              </a:rPr>
              <a:t>The application offers access to a wide range of financial data, including stock prices, trading volumes, market indices, and company fundamentals.</a:t>
            </a:r>
          </a:p>
          <a:p>
            <a:pPr algn="just" marL="1156455" indent="-385485" lvl="2">
              <a:lnSpc>
                <a:spcPts val="4017"/>
              </a:lnSpc>
              <a:buFont typeface="Arial"/>
              <a:buChar char="⚬"/>
            </a:pPr>
            <a:r>
              <a:rPr lang="en-US" sz="2678" spc="139">
                <a:solidFill>
                  <a:srgbClr val="000000"/>
                </a:solidFill>
                <a:latin typeface="Barlow SemiCondensed"/>
              </a:rPr>
              <a:t>Users can perform in-depth technical analysis, fundamental analysis, and sentiment analysis to evaluate the performance and prospects of individual stocks or the overall market.</a:t>
            </a:r>
          </a:p>
          <a:p>
            <a:pPr algn="just" marL="578228" indent="-289114" lvl="1">
              <a:lnSpc>
                <a:spcPts val="4017"/>
              </a:lnSpc>
              <a:buAutoNum type="arabicPeriod" startAt="1"/>
            </a:pPr>
            <a:r>
              <a:rPr lang="en-US" sz="2678" spc="139">
                <a:solidFill>
                  <a:srgbClr val="000000"/>
                </a:solidFill>
                <a:latin typeface="Barlow SemiCondensed"/>
              </a:rPr>
              <a:t>Technical Indicators and Charting Tools:</a:t>
            </a:r>
          </a:p>
          <a:p>
            <a:pPr algn="just" marL="1156455" indent="-385485" lvl="2">
              <a:lnSpc>
                <a:spcPts val="4017"/>
              </a:lnSpc>
              <a:buFont typeface="Arial"/>
              <a:buChar char="⚬"/>
            </a:pPr>
            <a:r>
              <a:rPr lang="en-US" sz="2678" spc="139">
                <a:solidFill>
                  <a:srgbClr val="000000"/>
                </a:solidFill>
                <a:latin typeface="Barlow SemiCondensed"/>
              </a:rPr>
              <a:t>It provides a variety of technical indicators and charting tools to identify patterns, trends, and potential entry or exit points.</a:t>
            </a:r>
          </a:p>
          <a:p>
            <a:pPr algn="just" marL="1156455" indent="-385485" lvl="2">
              <a:lnSpc>
                <a:spcPts val="4017"/>
              </a:lnSpc>
              <a:buFont typeface="Arial"/>
              <a:buChar char="⚬"/>
            </a:pPr>
            <a:r>
              <a:rPr lang="en-US" sz="2678" spc="139">
                <a:solidFill>
                  <a:srgbClr val="000000"/>
                </a:solidFill>
                <a:latin typeface="Barlow SemiCondensed"/>
              </a:rPr>
              <a:t>Users can customize charts, apply technical indicators, and analyze historical price movements to make informed trading decisions.</a:t>
            </a:r>
          </a:p>
          <a:p>
            <a:pPr algn="just" marL="0" indent="0" lvl="0">
              <a:lnSpc>
                <a:spcPts val="4017"/>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AutoShape 2" id="2"/>
          <p:cNvSpPr/>
          <p:nvPr/>
        </p:nvSpPr>
        <p:spPr>
          <a:xfrm rot="-5400000">
            <a:off x="4902436" y="4687114"/>
            <a:ext cx="1463940" cy="0"/>
          </a:xfrm>
          <a:prstGeom prst="line">
            <a:avLst/>
          </a:prstGeom>
          <a:ln cap="flat" w="38100">
            <a:solidFill>
              <a:srgbClr val="7D7D7D"/>
            </a:solidFill>
            <a:prstDash val="solid"/>
            <a:headEnd type="none" len="sm" w="sm"/>
            <a:tailEnd type="none" len="sm" w="sm"/>
          </a:ln>
        </p:spPr>
      </p:sp>
      <p:sp>
        <p:nvSpPr>
          <p:cNvPr name="AutoShape 3" id="3"/>
          <p:cNvSpPr/>
          <p:nvPr/>
        </p:nvSpPr>
        <p:spPr>
          <a:xfrm flipV="true">
            <a:off x="7207455" y="6514459"/>
            <a:ext cx="0" cy="1463940"/>
          </a:xfrm>
          <a:prstGeom prst="line">
            <a:avLst/>
          </a:prstGeom>
          <a:ln cap="flat" w="38100">
            <a:solidFill>
              <a:srgbClr val="7D7D7D"/>
            </a:solidFill>
            <a:prstDash val="solid"/>
            <a:headEnd type="none" len="sm" w="sm"/>
            <a:tailEnd type="none" len="sm" w="sm"/>
          </a:ln>
        </p:spPr>
      </p:sp>
      <p:sp>
        <p:nvSpPr>
          <p:cNvPr name="TextBox 4" id="4"/>
          <p:cNvSpPr txBox="true"/>
          <p:nvPr/>
        </p:nvSpPr>
        <p:spPr>
          <a:xfrm rot="0">
            <a:off x="1764408" y="3917044"/>
            <a:ext cx="3374697" cy="537845"/>
          </a:xfrm>
          <a:prstGeom prst="rect">
            <a:avLst/>
          </a:prstGeom>
        </p:spPr>
        <p:txBody>
          <a:bodyPr anchor="t" rtlCol="false" tIns="0" lIns="0" bIns="0" rIns="0">
            <a:spAutoFit/>
          </a:bodyPr>
          <a:lstStyle/>
          <a:p>
            <a:pPr algn="r" marL="0" indent="0" lvl="1">
              <a:lnSpc>
                <a:spcPts val="4480"/>
              </a:lnSpc>
              <a:spcBef>
                <a:spcPct val="0"/>
              </a:spcBef>
            </a:pPr>
            <a:r>
              <a:rPr lang="en-US" sz="3200" spc="102">
                <a:solidFill>
                  <a:srgbClr val="000000"/>
                </a:solidFill>
                <a:latin typeface="Barlow Semi-Bold"/>
              </a:rPr>
              <a:t>Dataset</a:t>
            </a:r>
          </a:p>
        </p:txBody>
      </p:sp>
      <p:sp>
        <p:nvSpPr>
          <p:cNvPr name="TextBox 5" id="5"/>
          <p:cNvSpPr txBox="true"/>
          <p:nvPr/>
        </p:nvSpPr>
        <p:spPr>
          <a:xfrm rot="0">
            <a:off x="1764408" y="4508494"/>
            <a:ext cx="3374697" cy="561975"/>
          </a:xfrm>
          <a:prstGeom prst="rect">
            <a:avLst/>
          </a:prstGeom>
        </p:spPr>
        <p:txBody>
          <a:bodyPr anchor="t" rtlCol="false" tIns="0" lIns="0" bIns="0" rIns="0">
            <a:spAutoFit/>
          </a:bodyPr>
          <a:lstStyle/>
          <a:p>
            <a:pPr algn="r" marL="0" indent="0" lvl="0">
              <a:lnSpc>
                <a:spcPts val="4500"/>
              </a:lnSpc>
              <a:spcBef>
                <a:spcPct val="0"/>
              </a:spcBef>
            </a:pPr>
            <a:r>
              <a:rPr lang="en-US" sz="3000" spc="156">
                <a:solidFill>
                  <a:srgbClr val="000000"/>
                </a:solidFill>
                <a:latin typeface="Barlow SemiCondensed"/>
              </a:rPr>
              <a:t>Yahoo Finance </a:t>
            </a:r>
          </a:p>
        </p:txBody>
      </p:sp>
      <p:sp>
        <p:nvSpPr>
          <p:cNvPr name="TextBox 6" id="6"/>
          <p:cNvSpPr txBox="true"/>
          <p:nvPr/>
        </p:nvSpPr>
        <p:spPr>
          <a:xfrm rot="0">
            <a:off x="3337457" y="6457309"/>
            <a:ext cx="3374697" cy="537845"/>
          </a:xfrm>
          <a:prstGeom prst="rect">
            <a:avLst/>
          </a:prstGeom>
        </p:spPr>
        <p:txBody>
          <a:bodyPr anchor="t" rtlCol="false" tIns="0" lIns="0" bIns="0" rIns="0">
            <a:spAutoFit/>
          </a:bodyPr>
          <a:lstStyle/>
          <a:p>
            <a:pPr algn="r" marL="0" indent="0" lvl="1">
              <a:lnSpc>
                <a:spcPts val="4480"/>
              </a:lnSpc>
              <a:spcBef>
                <a:spcPct val="0"/>
              </a:spcBef>
            </a:pPr>
            <a:r>
              <a:rPr lang="en-US" sz="3200" spc="102">
                <a:solidFill>
                  <a:srgbClr val="000000"/>
                </a:solidFill>
                <a:latin typeface="Barlow Semi-Bold"/>
              </a:rPr>
              <a:t>Algorithms used</a:t>
            </a:r>
          </a:p>
        </p:txBody>
      </p:sp>
      <p:sp>
        <p:nvSpPr>
          <p:cNvPr name="TextBox 7" id="7"/>
          <p:cNvSpPr txBox="true"/>
          <p:nvPr/>
        </p:nvSpPr>
        <p:spPr>
          <a:xfrm rot="0">
            <a:off x="3337457" y="7048759"/>
            <a:ext cx="3374697" cy="1133475"/>
          </a:xfrm>
          <a:prstGeom prst="rect">
            <a:avLst/>
          </a:prstGeom>
        </p:spPr>
        <p:txBody>
          <a:bodyPr anchor="t" rtlCol="false" tIns="0" lIns="0" bIns="0" rIns="0">
            <a:spAutoFit/>
          </a:bodyPr>
          <a:lstStyle/>
          <a:p>
            <a:pPr algn="r" marL="0" indent="0" lvl="0">
              <a:lnSpc>
                <a:spcPts val="4500"/>
              </a:lnSpc>
              <a:spcBef>
                <a:spcPct val="0"/>
              </a:spcBef>
            </a:pPr>
            <a:r>
              <a:rPr lang="en-US" sz="3000" spc="156">
                <a:solidFill>
                  <a:srgbClr val="000000"/>
                </a:solidFill>
                <a:latin typeface="Barlow SemiCondensed"/>
              </a:rPr>
              <a:t>MA50, MA100, MA200</a:t>
            </a:r>
          </a:p>
        </p:txBody>
      </p:sp>
      <p:sp>
        <p:nvSpPr>
          <p:cNvPr name="AutoShape 8" id="8"/>
          <p:cNvSpPr/>
          <p:nvPr/>
        </p:nvSpPr>
        <p:spPr>
          <a:xfrm rot="-5400000">
            <a:off x="11645366" y="4677589"/>
            <a:ext cx="1463940" cy="0"/>
          </a:xfrm>
          <a:prstGeom prst="line">
            <a:avLst/>
          </a:prstGeom>
          <a:ln cap="flat" w="38100">
            <a:solidFill>
              <a:srgbClr val="7D7D7D"/>
            </a:solidFill>
            <a:prstDash val="solid"/>
            <a:headEnd type="none" len="sm" w="sm"/>
            <a:tailEnd type="none" len="sm" w="sm"/>
          </a:ln>
        </p:spPr>
      </p:sp>
      <p:sp>
        <p:nvSpPr>
          <p:cNvPr name="TextBox 9" id="9"/>
          <p:cNvSpPr txBox="true"/>
          <p:nvPr/>
        </p:nvSpPr>
        <p:spPr>
          <a:xfrm rot="0">
            <a:off x="12796436" y="3917044"/>
            <a:ext cx="3374697" cy="537845"/>
          </a:xfrm>
          <a:prstGeom prst="rect">
            <a:avLst/>
          </a:prstGeom>
        </p:spPr>
        <p:txBody>
          <a:bodyPr anchor="t" rtlCol="false" tIns="0" lIns="0" bIns="0" rIns="0">
            <a:spAutoFit/>
          </a:bodyPr>
          <a:lstStyle/>
          <a:p>
            <a:pPr marL="0" indent="0" lvl="1">
              <a:lnSpc>
                <a:spcPts val="4480"/>
              </a:lnSpc>
              <a:spcBef>
                <a:spcPct val="0"/>
              </a:spcBef>
            </a:pPr>
            <a:r>
              <a:rPr lang="en-US" sz="3200" spc="102">
                <a:solidFill>
                  <a:srgbClr val="000000"/>
                </a:solidFill>
                <a:latin typeface="Barlow Semi-Bold"/>
              </a:rPr>
              <a:t>Knoledge Base</a:t>
            </a:r>
          </a:p>
        </p:txBody>
      </p:sp>
      <p:sp>
        <p:nvSpPr>
          <p:cNvPr name="TextBox 10" id="10"/>
          <p:cNvSpPr txBox="true"/>
          <p:nvPr/>
        </p:nvSpPr>
        <p:spPr>
          <a:xfrm rot="0">
            <a:off x="12796436" y="4627380"/>
            <a:ext cx="4766492" cy="1704975"/>
          </a:xfrm>
          <a:prstGeom prst="rect">
            <a:avLst/>
          </a:prstGeom>
        </p:spPr>
        <p:txBody>
          <a:bodyPr anchor="t" rtlCol="false" tIns="0" lIns="0" bIns="0" rIns="0">
            <a:spAutoFit/>
          </a:bodyPr>
          <a:lstStyle/>
          <a:p>
            <a:pPr algn="just" marL="0" indent="0" lvl="0">
              <a:lnSpc>
                <a:spcPts val="4500"/>
              </a:lnSpc>
              <a:spcBef>
                <a:spcPct val="0"/>
              </a:spcBef>
            </a:pPr>
            <a:r>
              <a:rPr lang="en-US" sz="3000" spc="156">
                <a:solidFill>
                  <a:srgbClr val="000000"/>
                </a:solidFill>
                <a:latin typeface="Barlow SemiCondensed"/>
              </a:rPr>
              <a:t>https://en.wikipedia.org/wiki/Moving_average_crossover</a:t>
            </a:r>
          </a:p>
        </p:txBody>
      </p:sp>
      <p:sp>
        <p:nvSpPr>
          <p:cNvPr name="TextBox 11" id="11"/>
          <p:cNvSpPr txBox="true"/>
          <p:nvPr/>
        </p:nvSpPr>
        <p:spPr>
          <a:xfrm rot="0">
            <a:off x="4278139" y="938821"/>
            <a:ext cx="9731722" cy="638313"/>
          </a:xfrm>
          <a:prstGeom prst="rect">
            <a:avLst/>
          </a:prstGeom>
        </p:spPr>
        <p:txBody>
          <a:bodyPr anchor="t" rtlCol="false" tIns="0" lIns="0" bIns="0" rIns="0">
            <a:spAutoFit/>
          </a:bodyPr>
          <a:lstStyle/>
          <a:p>
            <a:pPr algn="ctr">
              <a:lnSpc>
                <a:spcPts val="5242"/>
              </a:lnSpc>
            </a:pPr>
            <a:r>
              <a:rPr lang="en-US" sz="3744" spc="157">
                <a:solidFill>
                  <a:srgbClr val="000000"/>
                </a:solidFill>
                <a:latin typeface="Barlow Bold"/>
              </a:rPr>
              <a:t>REFRENCES</a:t>
            </a:r>
          </a:p>
        </p:txBody>
      </p:sp>
      <p:grpSp>
        <p:nvGrpSpPr>
          <p:cNvPr name="Group 12" id="12"/>
          <p:cNvGrpSpPr/>
          <p:nvPr/>
        </p:nvGrpSpPr>
        <p:grpSpPr>
          <a:xfrm rot="1808581">
            <a:off x="6780440" y="3906372"/>
            <a:ext cx="1715553" cy="1996280"/>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D841F"/>
            </a:solidFill>
          </p:spPr>
        </p:sp>
        <p:sp>
          <p:nvSpPr>
            <p:cNvPr name="TextBox 14" id="14"/>
            <p:cNvSpPr txBox="true"/>
            <p:nvPr/>
          </p:nvSpPr>
          <p:spPr>
            <a:xfrm>
              <a:off x="0" y="92075"/>
              <a:ext cx="698500" cy="581025"/>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1808581">
            <a:off x="7947709" y="4833063"/>
            <a:ext cx="861703" cy="1002709"/>
            <a:chOff x="0" y="0"/>
            <a:chExt cx="698500" cy="812800"/>
          </a:xfrm>
        </p:grpSpPr>
        <p:sp>
          <p:nvSpPr>
            <p:cNvPr name="Freeform 16" id="1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a:ln w="38100" cap="sq">
              <a:solidFill>
                <a:srgbClr val="FD841F"/>
              </a:solidFill>
              <a:prstDash val="solid"/>
              <a:miter/>
            </a:ln>
          </p:spPr>
        </p:sp>
        <p:sp>
          <p:nvSpPr>
            <p:cNvPr name="TextBox 17" id="17"/>
            <p:cNvSpPr txBox="true"/>
            <p:nvPr/>
          </p:nvSpPr>
          <p:spPr>
            <a:xfrm>
              <a:off x="0" y="92075"/>
              <a:ext cx="698500" cy="581025"/>
            </a:xfrm>
            <a:prstGeom prst="rect">
              <a:avLst/>
            </a:prstGeom>
          </p:spPr>
          <p:txBody>
            <a:bodyPr anchor="ctr" rtlCol="false" tIns="50800" lIns="50800" bIns="50800" rIns="50800"/>
            <a:lstStyle/>
            <a:p>
              <a:pPr algn="ctr">
                <a:lnSpc>
                  <a:spcPts val="3079"/>
                </a:lnSpc>
              </a:pPr>
            </a:p>
          </p:txBody>
        </p:sp>
      </p:grpSp>
      <p:grpSp>
        <p:nvGrpSpPr>
          <p:cNvPr name="Group 18" id="18"/>
          <p:cNvGrpSpPr/>
          <p:nvPr/>
        </p:nvGrpSpPr>
        <p:grpSpPr>
          <a:xfrm rot="8992967">
            <a:off x="9495695" y="3933129"/>
            <a:ext cx="1715553" cy="1996280"/>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CD104D"/>
            </a:solidFill>
          </p:spPr>
        </p:sp>
        <p:sp>
          <p:nvSpPr>
            <p:cNvPr name="TextBox 20" id="20"/>
            <p:cNvSpPr txBox="true"/>
            <p:nvPr/>
          </p:nvSpPr>
          <p:spPr>
            <a:xfrm>
              <a:off x="0" y="92075"/>
              <a:ext cx="698500" cy="581025"/>
            </a:xfrm>
            <a:prstGeom prst="rect">
              <a:avLst/>
            </a:prstGeom>
          </p:spPr>
          <p:txBody>
            <a:bodyPr anchor="ctr" rtlCol="false" tIns="50800" lIns="50800" bIns="50800" rIns="50800"/>
            <a:lstStyle/>
            <a:p>
              <a:pPr algn="ctr">
                <a:lnSpc>
                  <a:spcPts val="3079"/>
                </a:lnSpc>
              </a:pPr>
            </a:p>
          </p:txBody>
        </p:sp>
      </p:grpSp>
      <p:grpSp>
        <p:nvGrpSpPr>
          <p:cNvPr name="Group 21" id="21"/>
          <p:cNvGrpSpPr/>
          <p:nvPr/>
        </p:nvGrpSpPr>
        <p:grpSpPr>
          <a:xfrm rot="8992967">
            <a:off x="9182083" y="4859487"/>
            <a:ext cx="861703" cy="1002709"/>
            <a:chOff x="0" y="0"/>
            <a:chExt cx="698500" cy="812800"/>
          </a:xfrm>
        </p:grpSpPr>
        <p:sp>
          <p:nvSpPr>
            <p:cNvPr name="Freeform 22" id="2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a:ln w="38100" cap="sq">
              <a:solidFill>
                <a:srgbClr val="CD104D"/>
              </a:solidFill>
              <a:prstDash val="solid"/>
              <a:miter/>
            </a:ln>
          </p:spPr>
        </p:sp>
        <p:sp>
          <p:nvSpPr>
            <p:cNvPr name="TextBox 23" id="23"/>
            <p:cNvSpPr txBox="true"/>
            <p:nvPr/>
          </p:nvSpPr>
          <p:spPr>
            <a:xfrm>
              <a:off x="0" y="92075"/>
              <a:ext cx="698500" cy="581025"/>
            </a:xfrm>
            <a:prstGeom prst="rect">
              <a:avLst/>
            </a:prstGeom>
          </p:spPr>
          <p:txBody>
            <a:bodyPr anchor="ctr" rtlCol="false" tIns="50800" lIns="50800" bIns="50800" rIns="50800"/>
            <a:lstStyle/>
            <a:p>
              <a:pPr algn="ctr">
                <a:lnSpc>
                  <a:spcPts val="3079"/>
                </a:lnSpc>
              </a:pPr>
            </a:p>
          </p:txBody>
        </p:sp>
      </p:grpSp>
      <p:sp>
        <p:nvSpPr>
          <p:cNvPr name="TextBox 24" id="24"/>
          <p:cNvSpPr txBox="true"/>
          <p:nvPr/>
        </p:nvSpPr>
        <p:spPr>
          <a:xfrm rot="0">
            <a:off x="8042667" y="5036920"/>
            <a:ext cx="671786" cy="537845"/>
          </a:xfrm>
          <a:prstGeom prst="rect">
            <a:avLst/>
          </a:prstGeom>
        </p:spPr>
        <p:txBody>
          <a:bodyPr anchor="t" rtlCol="false" tIns="0" lIns="0" bIns="0" rIns="0">
            <a:spAutoFit/>
          </a:bodyPr>
          <a:lstStyle/>
          <a:p>
            <a:pPr algn="ctr">
              <a:lnSpc>
                <a:spcPts val="4480"/>
              </a:lnSpc>
            </a:pPr>
            <a:r>
              <a:rPr lang="en-US" sz="3200" spc="134">
                <a:solidFill>
                  <a:srgbClr val="FD841F"/>
                </a:solidFill>
                <a:latin typeface="Barlow Bold"/>
              </a:rPr>
              <a:t>01</a:t>
            </a:r>
          </a:p>
        </p:txBody>
      </p:sp>
      <p:sp>
        <p:nvSpPr>
          <p:cNvPr name="TextBox 25" id="25"/>
          <p:cNvSpPr txBox="true"/>
          <p:nvPr/>
        </p:nvSpPr>
        <p:spPr>
          <a:xfrm rot="0">
            <a:off x="9277041" y="5063344"/>
            <a:ext cx="671786" cy="537845"/>
          </a:xfrm>
          <a:prstGeom prst="rect">
            <a:avLst/>
          </a:prstGeom>
        </p:spPr>
        <p:txBody>
          <a:bodyPr anchor="t" rtlCol="false" tIns="0" lIns="0" bIns="0" rIns="0">
            <a:spAutoFit/>
          </a:bodyPr>
          <a:lstStyle/>
          <a:p>
            <a:pPr algn="ctr">
              <a:lnSpc>
                <a:spcPts val="4480"/>
              </a:lnSpc>
            </a:pPr>
            <a:r>
              <a:rPr lang="en-US" sz="3200" spc="134">
                <a:solidFill>
                  <a:srgbClr val="CD104D"/>
                </a:solidFill>
                <a:latin typeface="Barlow Bold"/>
              </a:rPr>
              <a:t>03</a:t>
            </a:r>
          </a:p>
        </p:txBody>
      </p:sp>
      <p:grpSp>
        <p:nvGrpSpPr>
          <p:cNvPr name="Group 26" id="26"/>
          <p:cNvGrpSpPr/>
          <p:nvPr/>
        </p:nvGrpSpPr>
        <p:grpSpPr>
          <a:xfrm rot="-9148329">
            <a:off x="-1159561" y="-2130292"/>
            <a:ext cx="4620270" cy="3970544"/>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28" id="28"/>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29" id="29"/>
          <p:cNvGrpSpPr/>
          <p:nvPr/>
        </p:nvGrpSpPr>
        <p:grpSpPr>
          <a:xfrm rot="-8410583">
            <a:off x="15750433" y="8374768"/>
            <a:ext cx="3624990" cy="3115226"/>
            <a:chOff x="0" y="0"/>
            <a:chExt cx="812800" cy="698500"/>
          </a:xfrm>
        </p:grpSpPr>
        <p:sp>
          <p:nvSpPr>
            <p:cNvPr name="Freeform 30" id="3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31" id="31"/>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32" id="32"/>
          <p:cNvGrpSpPr/>
          <p:nvPr/>
        </p:nvGrpSpPr>
        <p:grpSpPr>
          <a:xfrm rot="0">
            <a:off x="16214677" y="-1263375"/>
            <a:ext cx="1211476" cy="2336250"/>
            <a:chOff x="0" y="0"/>
            <a:chExt cx="319072" cy="615309"/>
          </a:xfrm>
        </p:grpSpPr>
        <p:sp>
          <p:nvSpPr>
            <p:cNvPr name="Freeform 33" id="33"/>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FD841F"/>
            </a:solidFill>
          </p:spPr>
        </p:sp>
        <p:sp>
          <p:nvSpPr>
            <p:cNvPr name="TextBox 34" id="34"/>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35" id="35"/>
          <p:cNvGrpSpPr/>
          <p:nvPr/>
        </p:nvGrpSpPr>
        <p:grpSpPr>
          <a:xfrm rot="0">
            <a:off x="0" y="9507573"/>
            <a:ext cx="1361978" cy="371961"/>
            <a:chOff x="0" y="0"/>
            <a:chExt cx="430202" cy="117490"/>
          </a:xfrm>
        </p:grpSpPr>
        <p:sp>
          <p:nvSpPr>
            <p:cNvPr name="Freeform 36" id="36"/>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E14D2A"/>
            </a:solidFill>
          </p:spPr>
        </p:sp>
        <p:sp>
          <p:nvSpPr>
            <p:cNvPr name="TextBox 37" id="37"/>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38" id="38"/>
          <p:cNvGrpSpPr/>
          <p:nvPr/>
        </p:nvGrpSpPr>
        <p:grpSpPr>
          <a:xfrm rot="0">
            <a:off x="1508854" y="9526301"/>
            <a:ext cx="154021" cy="371961"/>
            <a:chOff x="0" y="0"/>
            <a:chExt cx="48650" cy="117490"/>
          </a:xfrm>
        </p:grpSpPr>
        <p:sp>
          <p:nvSpPr>
            <p:cNvPr name="Freeform 39" id="39"/>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E14D2A"/>
            </a:solidFill>
          </p:spPr>
        </p:sp>
        <p:sp>
          <p:nvSpPr>
            <p:cNvPr name="TextBox 40" id="40"/>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41" id="41"/>
          <p:cNvSpPr/>
          <p:nvPr/>
        </p:nvSpPr>
        <p:spPr>
          <a:xfrm flipH="false" flipV="false" rot="0">
            <a:off x="8390552" y="8923542"/>
            <a:ext cx="1506897" cy="602759"/>
          </a:xfrm>
          <a:custGeom>
            <a:avLst/>
            <a:gdLst/>
            <a:ahLst/>
            <a:cxnLst/>
            <a:rect r="r" b="b" t="t" l="l"/>
            <a:pathLst>
              <a:path h="602759" w="1506897">
                <a:moveTo>
                  <a:pt x="0" y="0"/>
                </a:moveTo>
                <a:lnTo>
                  <a:pt x="1506896" y="0"/>
                </a:lnTo>
                <a:lnTo>
                  <a:pt x="1506896" y="602759"/>
                </a:lnTo>
                <a:lnTo>
                  <a:pt x="0" y="602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2" id="42"/>
          <p:cNvSpPr txBox="true"/>
          <p:nvPr/>
        </p:nvSpPr>
        <p:spPr>
          <a:xfrm rot="0">
            <a:off x="16379986" y="191682"/>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13</a:t>
            </a:r>
          </a:p>
        </p:txBody>
      </p:sp>
      <p:sp>
        <p:nvSpPr>
          <p:cNvPr name="Freeform 43" id="43"/>
          <p:cNvSpPr/>
          <p:nvPr/>
        </p:nvSpPr>
        <p:spPr>
          <a:xfrm flipH="false" flipV="false" rot="0">
            <a:off x="10096288" y="4664412"/>
            <a:ext cx="514368" cy="533715"/>
          </a:xfrm>
          <a:custGeom>
            <a:avLst/>
            <a:gdLst/>
            <a:ahLst/>
            <a:cxnLst/>
            <a:rect r="r" b="b" t="t" l="l"/>
            <a:pathLst>
              <a:path h="533715" w="514368">
                <a:moveTo>
                  <a:pt x="0" y="0"/>
                </a:moveTo>
                <a:lnTo>
                  <a:pt x="514367" y="0"/>
                </a:lnTo>
                <a:lnTo>
                  <a:pt x="514367" y="533715"/>
                </a:lnTo>
                <a:lnTo>
                  <a:pt x="0" y="5337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4" id="44"/>
          <p:cNvSpPr/>
          <p:nvPr/>
        </p:nvSpPr>
        <p:spPr>
          <a:xfrm flipH="false" flipV="false" rot="0">
            <a:off x="7357841" y="4633951"/>
            <a:ext cx="560750" cy="541124"/>
          </a:xfrm>
          <a:custGeom>
            <a:avLst/>
            <a:gdLst/>
            <a:ahLst/>
            <a:cxnLst/>
            <a:rect r="r" b="b" t="t" l="l"/>
            <a:pathLst>
              <a:path h="541124" w="560750">
                <a:moveTo>
                  <a:pt x="0" y="0"/>
                </a:moveTo>
                <a:lnTo>
                  <a:pt x="560751" y="0"/>
                </a:lnTo>
                <a:lnTo>
                  <a:pt x="560751" y="541123"/>
                </a:lnTo>
                <a:lnTo>
                  <a:pt x="0" y="541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5" id="45"/>
          <p:cNvGrpSpPr/>
          <p:nvPr/>
        </p:nvGrpSpPr>
        <p:grpSpPr>
          <a:xfrm rot="-5512575">
            <a:off x="8142208" y="6227850"/>
            <a:ext cx="1715553" cy="1996280"/>
            <a:chOff x="0" y="0"/>
            <a:chExt cx="698500" cy="812800"/>
          </a:xfrm>
        </p:grpSpPr>
        <p:sp>
          <p:nvSpPr>
            <p:cNvPr name="Freeform 46" id="4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9C2C77"/>
            </a:solidFill>
          </p:spPr>
        </p:sp>
        <p:sp>
          <p:nvSpPr>
            <p:cNvPr name="TextBox 47" id="47"/>
            <p:cNvSpPr txBox="true"/>
            <p:nvPr/>
          </p:nvSpPr>
          <p:spPr>
            <a:xfrm>
              <a:off x="0" y="92075"/>
              <a:ext cx="698500" cy="581025"/>
            </a:xfrm>
            <a:prstGeom prst="rect">
              <a:avLst/>
            </a:prstGeom>
          </p:spPr>
          <p:txBody>
            <a:bodyPr anchor="ctr" rtlCol="false" tIns="50800" lIns="50800" bIns="50800" rIns="50800"/>
            <a:lstStyle/>
            <a:p>
              <a:pPr algn="ctr">
                <a:lnSpc>
                  <a:spcPts val="3079"/>
                </a:lnSpc>
              </a:pPr>
            </a:p>
          </p:txBody>
        </p:sp>
      </p:grpSp>
      <p:grpSp>
        <p:nvGrpSpPr>
          <p:cNvPr name="Group 48" id="48"/>
          <p:cNvGrpSpPr/>
          <p:nvPr/>
        </p:nvGrpSpPr>
        <p:grpSpPr>
          <a:xfrm rot="-5512575">
            <a:off x="8541103" y="5868983"/>
            <a:ext cx="861703" cy="1002709"/>
            <a:chOff x="0" y="0"/>
            <a:chExt cx="698500" cy="812800"/>
          </a:xfrm>
        </p:grpSpPr>
        <p:sp>
          <p:nvSpPr>
            <p:cNvPr name="Freeform 49" id="4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a:ln w="38100" cap="sq">
              <a:solidFill>
                <a:srgbClr val="9C2C77"/>
              </a:solidFill>
              <a:prstDash val="solid"/>
              <a:miter/>
            </a:ln>
          </p:spPr>
        </p:sp>
        <p:sp>
          <p:nvSpPr>
            <p:cNvPr name="TextBox 50" id="50"/>
            <p:cNvSpPr txBox="true"/>
            <p:nvPr/>
          </p:nvSpPr>
          <p:spPr>
            <a:xfrm>
              <a:off x="0" y="92075"/>
              <a:ext cx="698500" cy="581025"/>
            </a:xfrm>
            <a:prstGeom prst="rect">
              <a:avLst/>
            </a:prstGeom>
          </p:spPr>
          <p:txBody>
            <a:bodyPr anchor="ctr" rtlCol="false" tIns="50800" lIns="50800" bIns="50800" rIns="50800"/>
            <a:lstStyle/>
            <a:p>
              <a:pPr algn="ctr">
                <a:lnSpc>
                  <a:spcPts val="3079"/>
                </a:lnSpc>
              </a:pPr>
            </a:p>
          </p:txBody>
        </p:sp>
      </p:grpSp>
      <p:sp>
        <p:nvSpPr>
          <p:cNvPr name="TextBox 51" id="51"/>
          <p:cNvSpPr txBox="true"/>
          <p:nvPr/>
        </p:nvSpPr>
        <p:spPr>
          <a:xfrm rot="0">
            <a:off x="8636061" y="6072840"/>
            <a:ext cx="671786" cy="537845"/>
          </a:xfrm>
          <a:prstGeom prst="rect">
            <a:avLst/>
          </a:prstGeom>
        </p:spPr>
        <p:txBody>
          <a:bodyPr anchor="t" rtlCol="false" tIns="0" lIns="0" bIns="0" rIns="0">
            <a:spAutoFit/>
          </a:bodyPr>
          <a:lstStyle/>
          <a:p>
            <a:pPr algn="ctr">
              <a:lnSpc>
                <a:spcPts val="4480"/>
              </a:lnSpc>
            </a:pPr>
            <a:r>
              <a:rPr lang="en-US" sz="3200" spc="134">
                <a:solidFill>
                  <a:srgbClr val="9C2C77"/>
                </a:solidFill>
                <a:latin typeface="Barlow Bold"/>
              </a:rPr>
              <a:t>02</a:t>
            </a:r>
          </a:p>
        </p:txBody>
      </p:sp>
      <p:sp>
        <p:nvSpPr>
          <p:cNvPr name="Freeform 52" id="52"/>
          <p:cNvSpPr/>
          <p:nvPr/>
        </p:nvSpPr>
        <p:spPr>
          <a:xfrm flipH="false" flipV="false" rot="0">
            <a:off x="8686270" y="6900475"/>
            <a:ext cx="627429" cy="651029"/>
          </a:xfrm>
          <a:custGeom>
            <a:avLst/>
            <a:gdLst/>
            <a:ahLst/>
            <a:cxnLst/>
            <a:rect r="r" b="b" t="t" l="l"/>
            <a:pathLst>
              <a:path h="651029" w="627429">
                <a:moveTo>
                  <a:pt x="0" y="0"/>
                </a:moveTo>
                <a:lnTo>
                  <a:pt x="627429" y="0"/>
                </a:lnTo>
                <a:lnTo>
                  <a:pt x="627429" y="651029"/>
                </a:lnTo>
                <a:lnTo>
                  <a:pt x="0" y="6510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9148329">
            <a:off x="-1159561" y="-2130292"/>
            <a:ext cx="4620270" cy="397054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8410583">
            <a:off x="15750433" y="8374768"/>
            <a:ext cx="3624990" cy="3115226"/>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6214677" y="-1263375"/>
            <a:ext cx="1211476" cy="2336250"/>
            <a:chOff x="0" y="0"/>
            <a:chExt cx="319072" cy="615309"/>
          </a:xfrm>
        </p:grpSpPr>
        <p:sp>
          <p:nvSpPr>
            <p:cNvPr name="Freeform 9" id="9"/>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FD841F"/>
            </a:solidFill>
          </p:spPr>
        </p:sp>
        <p:sp>
          <p:nvSpPr>
            <p:cNvPr name="TextBox 10" id="10"/>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0" y="9507573"/>
            <a:ext cx="1361978" cy="371961"/>
            <a:chOff x="0" y="0"/>
            <a:chExt cx="430202" cy="117490"/>
          </a:xfrm>
        </p:grpSpPr>
        <p:sp>
          <p:nvSpPr>
            <p:cNvPr name="Freeform 12" id="12"/>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E14D2A"/>
            </a:solidFill>
          </p:spPr>
        </p:sp>
        <p:sp>
          <p:nvSpPr>
            <p:cNvPr name="TextBox 13" id="13"/>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508854" y="9526301"/>
            <a:ext cx="154021" cy="371961"/>
            <a:chOff x="0" y="0"/>
            <a:chExt cx="48650" cy="117490"/>
          </a:xfrm>
        </p:grpSpPr>
        <p:sp>
          <p:nvSpPr>
            <p:cNvPr name="Freeform 15" id="15"/>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E14D2A"/>
            </a:solidFill>
          </p:spPr>
        </p:sp>
        <p:sp>
          <p:nvSpPr>
            <p:cNvPr name="TextBox 16" id="16"/>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8390552" y="8923542"/>
            <a:ext cx="1506897" cy="602759"/>
          </a:xfrm>
          <a:custGeom>
            <a:avLst/>
            <a:gdLst/>
            <a:ahLst/>
            <a:cxnLst/>
            <a:rect r="r" b="b" t="t" l="l"/>
            <a:pathLst>
              <a:path h="602759" w="1506897">
                <a:moveTo>
                  <a:pt x="0" y="0"/>
                </a:moveTo>
                <a:lnTo>
                  <a:pt x="1506896" y="0"/>
                </a:lnTo>
                <a:lnTo>
                  <a:pt x="1506896" y="602759"/>
                </a:lnTo>
                <a:lnTo>
                  <a:pt x="0" y="602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4013359" y="0"/>
            <a:ext cx="10261282" cy="10287000"/>
          </a:xfrm>
          <a:custGeom>
            <a:avLst/>
            <a:gdLst/>
            <a:ahLst/>
            <a:cxnLst/>
            <a:rect r="r" b="b" t="t" l="l"/>
            <a:pathLst>
              <a:path h="10287000" w="10261282">
                <a:moveTo>
                  <a:pt x="0" y="0"/>
                </a:moveTo>
                <a:lnTo>
                  <a:pt x="10261282" y="0"/>
                </a:lnTo>
                <a:lnTo>
                  <a:pt x="10261282"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6379986" y="191682"/>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14</a:t>
            </a:r>
          </a:p>
        </p:txBody>
      </p:sp>
      <p:sp>
        <p:nvSpPr>
          <p:cNvPr name="TextBox 20" id="20"/>
          <p:cNvSpPr txBox="true"/>
          <p:nvPr/>
        </p:nvSpPr>
        <p:spPr>
          <a:xfrm rot="0">
            <a:off x="4626197" y="3211754"/>
            <a:ext cx="9035606" cy="4377842"/>
          </a:xfrm>
          <a:prstGeom prst="rect">
            <a:avLst/>
          </a:prstGeom>
        </p:spPr>
        <p:txBody>
          <a:bodyPr anchor="t" rtlCol="false" tIns="0" lIns="0" bIns="0" rIns="0">
            <a:spAutoFit/>
          </a:bodyPr>
          <a:lstStyle/>
          <a:p>
            <a:pPr algn="ctr">
              <a:lnSpc>
                <a:spcPts val="16548"/>
              </a:lnSpc>
            </a:pPr>
            <a:r>
              <a:rPr lang="en-US" sz="18387">
                <a:solidFill>
                  <a:srgbClr val="000000"/>
                </a:solidFill>
                <a:latin typeface="Alyssum"/>
              </a:rPr>
              <a:t>THANK </a:t>
            </a:r>
          </a:p>
          <a:p>
            <a:pPr algn="ctr">
              <a:lnSpc>
                <a:spcPts val="16548"/>
              </a:lnSpc>
              <a:spcBef>
                <a:spcPct val="0"/>
              </a:spcBef>
            </a:pPr>
            <a:r>
              <a:rPr lang="en-US" sz="18387">
                <a:solidFill>
                  <a:srgbClr val="000000"/>
                </a:solidFill>
                <a:latin typeface="Alyssum"/>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TextBox 2" id="2"/>
          <p:cNvSpPr txBox="true"/>
          <p:nvPr/>
        </p:nvSpPr>
        <p:spPr>
          <a:xfrm rot="0">
            <a:off x="4190240" y="657860"/>
            <a:ext cx="9907521" cy="655955"/>
          </a:xfrm>
          <a:prstGeom prst="rect">
            <a:avLst/>
          </a:prstGeom>
        </p:spPr>
        <p:txBody>
          <a:bodyPr anchor="t" rtlCol="false" tIns="0" lIns="0" bIns="0" rIns="0">
            <a:spAutoFit/>
          </a:bodyPr>
          <a:lstStyle/>
          <a:p>
            <a:pPr algn="ctr">
              <a:lnSpc>
                <a:spcPts val="5319"/>
              </a:lnSpc>
            </a:pPr>
            <a:r>
              <a:rPr lang="en-US" sz="3799" spc="159">
                <a:solidFill>
                  <a:srgbClr val="000000"/>
                </a:solidFill>
                <a:latin typeface="Barlow Bold"/>
              </a:rPr>
              <a:t>DATASET SELECT</a:t>
            </a:r>
          </a:p>
        </p:txBody>
      </p:sp>
      <p:grpSp>
        <p:nvGrpSpPr>
          <p:cNvPr name="Group 3" id="3"/>
          <p:cNvGrpSpPr/>
          <p:nvPr/>
        </p:nvGrpSpPr>
        <p:grpSpPr>
          <a:xfrm rot="0">
            <a:off x="1902536" y="3235640"/>
            <a:ext cx="5067096" cy="947392"/>
            <a:chOff x="0" y="0"/>
            <a:chExt cx="2173617" cy="406400"/>
          </a:xfrm>
        </p:grpSpPr>
        <p:sp>
          <p:nvSpPr>
            <p:cNvPr name="Freeform 4" id="4"/>
            <p:cNvSpPr/>
            <p:nvPr/>
          </p:nvSpPr>
          <p:spPr>
            <a:xfrm flipH="false" flipV="false" rot="0">
              <a:off x="0" y="0"/>
              <a:ext cx="2173618" cy="406400"/>
            </a:xfrm>
            <a:custGeom>
              <a:avLst/>
              <a:gdLst/>
              <a:ahLst/>
              <a:cxnLst/>
              <a:rect r="r" b="b" t="t" l="l"/>
              <a:pathLst>
                <a:path h="406400" w="2173618">
                  <a:moveTo>
                    <a:pt x="1970418" y="0"/>
                  </a:moveTo>
                  <a:cubicBezTo>
                    <a:pt x="2082642" y="0"/>
                    <a:pt x="2173618" y="90976"/>
                    <a:pt x="2173618" y="203200"/>
                  </a:cubicBezTo>
                  <a:cubicBezTo>
                    <a:pt x="2173618" y="315424"/>
                    <a:pt x="2082642" y="406400"/>
                    <a:pt x="1970418" y="406400"/>
                  </a:cubicBezTo>
                  <a:lnTo>
                    <a:pt x="203200" y="406400"/>
                  </a:lnTo>
                  <a:cubicBezTo>
                    <a:pt x="90976" y="406400"/>
                    <a:pt x="0" y="315424"/>
                    <a:pt x="0" y="203200"/>
                  </a:cubicBezTo>
                  <a:cubicBezTo>
                    <a:pt x="0" y="90976"/>
                    <a:pt x="90976" y="0"/>
                    <a:pt x="203200" y="0"/>
                  </a:cubicBezTo>
                  <a:close/>
                </a:path>
              </a:pathLst>
            </a:custGeom>
            <a:solidFill>
              <a:srgbClr val="9C2C77"/>
            </a:solidFill>
          </p:spPr>
        </p:sp>
        <p:sp>
          <p:nvSpPr>
            <p:cNvPr name="TextBox 5" id="5"/>
            <p:cNvSpPr txBox="true"/>
            <p:nvPr/>
          </p:nvSpPr>
          <p:spPr>
            <a:xfrm>
              <a:off x="0" y="-38100"/>
              <a:ext cx="2173617" cy="444500"/>
            </a:xfrm>
            <a:prstGeom prst="rect">
              <a:avLst/>
            </a:prstGeom>
          </p:spPr>
          <p:txBody>
            <a:bodyPr anchor="ctr" rtlCol="false" tIns="38950" lIns="38950" bIns="38950" rIns="38950"/>
            <a:lstStyle/>
            <a:p>
              <a:pPr algn="ctr">
                <a:lnSpc>
                  <a:spcPts val="2361"/>
                </a:lnSpc>
              </a:pPr>
            </a:p>
          </p:txBody>
        </p:sp>
      </p:grpSp>
      <p:sp>
        <p:nvSpPr>
          <p:cNvPr name="TextBox 6" id="6"/>
          <p:cNvSpPr txBox="true"/>
          <p:nvPr/>
        </p:nvSpPr>
        <p:spPr>
          <a:xfrm rot="0">
            <a:off x="2320284" y="3446723"/>
            <a:ext cx="4231599" cy="468076"/>
          </a:xfrm>
          <a:prstGeom prst="rect">
            <a:avLst/>
          </a:prstGeom>
        </p:spPr>
        <p:txBody>
          <a:bodyPr anchor="t" rtlCol="false" tIns="0" lIns="0" bIns="0" rIns="0">
            <a:spAutoFit/>
          </a:bodyPr>
          <a:lstStyle/>
          <a:p>
            <a:pPr marL="0" indent="0" lvl="1">
              <a:lnSpc>
                <a:spcPts val="3782"/>
              </a:lnSpc>
              <a:spcBef>
                <a:spcPct val="0"/>
              </a:spcBef>
            </a:pPr>
            <a:r>
              <a:rPr lang="en-US" sz="2701" spc="86">
                <a:solidFill>
                  <a:srgbClr val="FFFFFF"/>
                </a:solidFill>
                <a:latin typeface="Barlow Semi-Bold"/>
              </a:rPr>
              <a:t>Yahoo Finance ; 2014 - 24</a:t>
            </a:r>
          </a:p>
        </p:txBody>
      </p:sp>
      <p:sp>
        <p:nvSpPr>
          <p:cNvPr name="TextBox 7" id="7"/>
          <p:cNvSpPr txBox="true"/>
          <p:nvPr/>
        </p:nvSpPr>
        <p:spPr>
          <a:xfrm rot="0">
            <a:off x="1902536" y="4467107"/>
            <a:ext cx="12559328" cy="1638720"/>
          </a:xfrm>
          <a:prstGeom prst="rect">
            <a:avLst/>
          </a:prstGeom>
        </p:spPr>
        <p:txBody>
          <a:bodyPr anchor="t" rtlCol="false" tIns="0" lIns="0" bIns="0" rIns="0">
            <a:spAutoFit/>
          </a:bodyPr>
          <a:lstStyle/>
          <a:p>
            <a:pPr algn="just" marL="0" indent="0" lvl="0">
              <a:lnSpc>
                <a:spcPts val="4518"/>
              </a:lnSpc>
              <a:spcBef>
                <a:spcPct val="0"/>
              </a:spcBef>
            </a:pPr>
            <a:r>
              <a:rPr lang="en-US" sz="3012" spc="156">
                <a:solidFill>
                  <a:srgbClr val="000000"/>
                </a:solidFill>
                <a:latin typeface="Barlow SemiCondensed"/>
              </a:rPr>
              <a:t>Allows us to view historical price, dividend, and split data for most quotes in Yahoo Finance to forecast the future of a company or gain market insight. Historical data is in a CSV file format to be used offline.</a:t>
            </a:r>
          </a:p>
        </p:txBody>
      </p:sp>
      <p:grpSp>
        <p:nvGrpSpPr>
          <p:cNvPr name="Group 8" id="8"/>
          <p:cNvGrpSpPr/>
          <p:nvPr/>
        </p:nvGrpSpPr>
        <p:grpSpPr>
          <a:xfrm rot="-9148329">
            <a:off x="-1159561" y="-2130292"/>
            <a:ext cx="4620270" cy="3970544"/>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10" id="10"/>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8410583">
            <a:off x="15750433" y="8374768"/>
            <a:ext cx="3624990" cy="3115226"/>
            <a:chOff x="0" y="0"/>
            <a:chExt cx="812800" cy="698500"/>
          </a:xfrm>
        </p:grpSpPr>
        <p:sp>
          <p:nvSpPr>
            <p:cNvPr name="Freeform 12" id="1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13" id="13"/>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6214677" y="-1263375"/>
            <a:ext cx="1211476" cy="2336250"/>
            <a:chOff x="0" y="0"/>
            <a:chExt cx="319072" cy="615309"/>
          </a:xfrm>
        </p:grpSpPr>
        <p:sp>
          <p:nvSpPr>
            <p:cNvPr name="Freeform 15" id="15"/>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FD841F"/>
            </a:solidFill>
          </p:spPr>
        </p:sp>
        <p:sp>
          <p:nvSpPr>
            <p:cNvPr name="TextBox 16" id="16"/>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0" y="9507573"/>
            <a:ext cx="1361978" cy="371961"/>
            <a:chOff x="0" y="0"/>
            <a:chExt cx="430202" cy="117490"/>
          </a:xfrm>
        </p:grpSpPr>
        <p:sp>
          <p:nvSpPr>
            <p:cNvPr name="Freeform 18" id="18"/>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E14D2A"/>
            </a:solidFill>
          </p:spPr>
        </p:sp>
        <p:sp>
          <p:nvSpPr>
            <p:cNvPr name="TextBox 19" id="19"/>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20" id="20"/>
          <p:cNvGrpSpPr/>
          <p:nvPr/>
        </p:nvGrpSpPr>
        <p:grpSpPr>
          <a:xfrm rot="0">
            <a:off x="1508854" y="9526301"/>
            <a:ext cx="154021" cy="371961"/>
            <a:chOff x="0" y="0"/>
            <a:chExt cx="48650" cy="117490"/>
          </a:xfrm>
        </p:grpSpPr>
        <p:sp>
          <p:nvSpPr>
            <p:cNvPr name="Freeform 21" id="21"/>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E14D2A"/>
            </a:solidFill>
          </p:spPr>
        </p:sp>
        <p:sp>
          <p:nvSpPr>
            <p:cNvPr name="TextBox 22" id="22"/>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23" id="23"/>
          <p:cNvSpPr/>
          <p:nvPr/>
        </p:nvSpPr>
        <p:spPr>
          <a:xfrm flipH="false" flipV="false" rot="0">
            <a:off x="8390552" y="8923542"/>
            <a:ext cx="1506897" cy="602759"/>
          </a:xfrm>
          <a:custGeom>
            <a:avLst/>
            <a:gdLst/>
            <a:ahLst/>
            <a:cxnLst/>
            <a:rect r="r" b="b" t="t" l="l"/>
            <a:pathLst>
              <a:path h="602759" w="1506897">
                <a:moveTo>
                  <a:pt x="0" y="0"/>
                </a:moveTo>
                <a:lnTo>
                  <a:pt x="1506896" y="0"/>
                </a:lnTo>
                <a:lnTo>
                  <a:pt x="1506896" y="602759"/>
                </a:lnTo>
                <a:lnTo>
                  <a:pt x="0" y="602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6379986" y="191682"/>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02</a:t>
            </a:r>
          </a:p>
        </p:txBody>
      </p:sp>
      <p:grpSp>
        <p:nvGrpSpPr>
          <p:cNvPr name="Group 25" id="25"/>
          <p:cNvGrpSpPr/>
          <p:nvPr/>
        </p:nvGrpSpPr>
        <p:grpSpPr>
          <a:xfrm rot="0">
            <a:off x="15284693" y="4966710"/>
            <a:ext cx="2278235" cy="2278235"/>
            <a:chOff x="0" y="0"/>
            <a:chExt cx="3037646" cy="3037646"/>
          </a:xfrm>
        </p:grpSpPr>
        <p:grpSp>
          <p:nvGrpSpPr>
            <p:cNvPr name="Group 26" id="26"/>
            <p:cNvGrpSpPr/>
            <p:nvPr/>
          </p:nvGrpSpPr>
          <p:grpSpPr>
            <a:xfrm rot="0">
              <a:off x="0" y="0"/>
              <a:ext cx="3037646" cy="303764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C2C77"/>
              </a:solidFill>
            </p:spPr>
          </p:sp>
          <p:sp>
            <p:nvSpPr>
              <p:cNvPr name="TextBox 28" id="28"/>
              <p:cNvSpPr txBox="true"/>
              <p:nvPr/>
            </p:nvSpPr>
            <p:spPr>
              <a:xfrm>
                <a:off x="76200" y="9525"/>
                <a:ext cx="660400" cy="727075"/>
              </a:xfrm>
              <a:prstGeom prst="rect">
                <a:avLst/>
              </a:prstGeom>
            </p:spPr>
            <p:txBody>
              <a:bodyPr anchor="ctr" rtlCol="false" tIns="50800" lIns="50800" bIns="50800" rIns="50800"/>
              <a:lstStyle/>
              <a:p>
                <a:pPr algn="ctr">
                  <a:lnSpc>
                    <a:spcPts val="3900"/>
                  </a:lnSpc>
                </a:pPr>
              </a:p>
            </p:txBody>
          </p:sp>
        </p:grpSp>
        <p:sp>
          <p:nvSpPr>
            <p:cNvPr name="Freeform 29" id="29"/>
            <p:cNvSpPr/>
            <p:nvPr/>
          </p:nvSpPr>
          <p:spPr>
            <a:xfrm flipH="false" flipV="false" rot="0">
              <a:off x="724986" y="752770"/>
              <a:ext cx="1587675" cy="1532106"/>
            </a:xfrm>
            <a:custGeom>
              <a:avLst/>
              <a:gdLst/>
              <a:ahLst/>
              <a:cxnLst/>
              <a:rect r="r" b="b" t="t" l="l"/>
              <a:pathLst>
                <a:path h="1532106" w="1587675">
                  <a:moveTo>
                    <a:pt x="0" y="0"/>
                  </a:moveTo>
                  <a:lnTo>
                    <a:pt x="1587675" y="0"/>
                  </a:lnTo>
                  <a:lnTo>
                    <a:pt x="1587675" y="1532106"/>
                  </a:lnTo>
                  <a:lnTo>
                    <a:pt x="0" y="15321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30" id="30"/>
          <p:cNvSpPr txBox="true"/>
          <p:nvPr/>
        </p:nvSpPr>
        <p:spPr>
          <a:xfrm rot="0">
            <a:off x="1902536" y="6572552"/>
            <a:ext cx="12559328" cy="1638720"/>
          </a:xfrm>
          <a:prstGeom prst="rect">
            <a:avLst/>
          </a:prstGeom>
        </p:spPr>
        <p:txBody>
          <a:bodyPr anchor="t" rtlCol="false" tIns="0" lIns="0" bIns="0" rIns="0">
            <a:spAutoFit/>
          </a:bodyPr>
          <a:lstStyle/>
          <a:p>
            <a:pPr algn="just" marL="0" indent="0" lvl="0">
              <a:lnSpc>
                <a:spcPts val="4518"/>
              </a:lnSpc>
              <a:spcBef>
                <a:spcPct val="0"/>
              </a:spcBef>
            </a:pPr>
            <a:r>
              <a:rPr lang="en-US" sz="3012" spc="156">
                <a:solidFill>
                  <a:srgbClr val="000000"/>
                </a:solidFill>
                <a:latin typeface="Barlow SemiCondensed"/>
              </a:rPr>
              <a:t>This data allows us to make accurate projections on current stock market prices, and since the data is from Yahoo Finance, it was upto the market standard without any major cleaning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2921443">
            <a:off x="14817515" y="-2366539"/>
            <a:ext cx="4620270" cy="397054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3216077">
            <a:off x="-1108299" y="8285843"/>
            <a:ext cx="3624990" cy="3115226"/>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814389" y="-1307550"/>
            <a:ext cx="1211476" cy="2336250"/>
            <a:chOff x="0" y="0"/>
            <a:chExt cx="319072" cy="615309"/>
          </a:xfrm>
        </p:grpSpPr>
        <p:sp>
          <p:nvSpPr>
            <p:cNvPr name="Freeform 9" id="9"/>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9C2C77"/>
            </a:solidFill>
          </p:spPr>
        </p:sp>
        <p:sp>
          <p:nvSpPr>
            <p:cNvPr name="TextBox 10" id="10"/>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6926022" y="9333018"/>
            <a:ext cx="1361978" cy="371961"/>
            <a:chOff x="0" y="0"/>
            <a:chExt cx="430202" cy="117490"/>
          </a:xfrm>
        </p:grpSpPr>
        <p:sp>
          <p:nvSpPr>
            <p:cNvPr name="Freeform 12" id="12"/>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FD841F"/>
            </a:solidFill>
          </p:spPr>
        </p:sp>
        <p:sp>
          <p:nvSpPr>
            <p:cNvPr name="TextBox 13" id="13"/>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6649789" y="9333018"/>
            <a:ext cx="154021" cy="371961"/>
            <a:chOff x="0" y="0"/>
            <a:chExt cx="48650" cy="117490"/>
          </a:xfrm>
        </p:grpSpPr>
        <p:sp>
          <p:nvSpPr>
            <p:cNvPr name="Freeform 15" id="15"/>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FD841F"/>
            </a:solidFill>
          </p:spPr>
        </p:sp>
        <p:sp>
          <p:nvSpPr>
            <p:cNvPr name="TextBox 16" id="16"/>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8093787" y="9704979"/>
            <a:ext cx="2100427" cy="840171"/>
          </a:xfrm>
          <a:custGeom>
            <a:avLst/>
            <a:gdLst/>
            <a:ahLst/>
            <a:cxnLst/>
            <a:rect r="r" b="b" t="t" l="l"/>
            <a:pathLst>
              <a:path h="840171" w="2100427">
                <a:moveTo>
                  <a:pt x="0" y="0"/>
                </a:moveTo>
                <a:lnTo>
                  <a:pt x="2100426" y="0"/>
                </a:lnTo>
                <a:lnTo>
                  <a:pt x="2100426" y="840171"/>
                </a:lnTo>
                <a:lnTo>
                  <a:pt x="0" y="840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4961334" y="2205631"/>
            <a:ext cx="9085963" cy="7414328"/>
          </a:xfrm>
          <a:custGeom>
            <a:avLst/>
            <a:gdLst/>
            <a:ahLst/>
            <a:cxnLst/>
            <a:rect r="r" b="b" t="t" l="l"/>
            <a:pathLst>
              <a:path h="7414328" w="9085963">
                <a:moveTo>
                  <a:pt x="0" y="0"/>
                </a:moveTo>
                <a:lnTo>
                  <a:pt x="9085963" y="0"/>
                </a:lnTo>
                <a:lnTo>
                  <a:pt x="9085963" y="7414328"/>
                </a:lnTo>
                <a:lnTo>
                  <a:pt x="0" y="7414328"/>
                </a:lnTo>
                <a:lnTo>
                  <a:pt x="0" y="0"/>
                </a:lnTo>
                <a:close/>
              </a:path>
            </a:pathLst>
          </a:custGeom>
          <a:blipFill>
            <a:blip r:embed="rId4"/>
            <a:stretch>
              <a:fillRect l="0" t="0" r="0" b="0"/>
            </a:stretch>
          </a:blipFill>
        </p:spPr>
      </p:sp>
      <p:sp>
        <p:nvSpPr>
          <p:cNvPr name="TextBox 19" id="19"/>
          <p:cNvSpPr txBox="true"/>
          <p:nvPr/>
        </p:nvSpPr>
        <p:spPr>
          <a:xfrm rot="0">
            <a:off x="4399419" y="726786"/>
            <a:ext cx="10209792" cy="688975"/>
          </a:xfrm>
          <a:prstGeom prst="rect">
            <a:avLst/>
          </a:prstGeom>
        </p:spPr>
        <p:txBody>
          <a:bodyPr anchor="t" rtlCol="false" tIns="0" lIns="0" bIns="0" rIns="0">
            <a:spAutoFit/>
          </a:bodyPr>
          <a:lstStyle/>
          <a:p>
            <a:pPr algn="ctr">
              <a:lnSpc>
                <a:spcPts val="5599"/>
              </a:lnSpc>
            </a:pPr>
            <a:r>
              <a:rPr lang="en-US" sz="3999" spc="167">
                <a:solidFill>
                  <a:srgbClr val="000000"/>
                </a:solidFill>
                <a:latin typeface="Barlow Bold"/>
              </a:rPr>
              <a:t>DATA_SET.HEAD()</a:t>
            </a:r>
          </a:p>
        </p:txBody>
      </p:sp>
      <p:sp>
        <p:nvSpPr>
          <p:cNvPr name="TextBox 20" id="20"/>
          <p:cNvSpPr txBox="true"/>
          <p:nvPr/>
        </p:nvSpPr>
        <p:spPr>
          <a:xfrm rot="0">
            <a:off x="979699" y="147507"/>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TextBox 2" id="2"/>
          <p:cNvSpPr txBox="true"/>
          <p:nvPr/>
        </p:nvSpPr>
        <p:spPr>
          <a:xfrm rot="0">
            <a:off x="4299445" y="680508"/>
            <a:ext cx="9689109" cy="629708"/>
          </a:xfrm>
          <a:prstGeom prst="rect">
            <a:avLst/>
          </a:prstGeom>
        </p:spPr>
        <p:txBody>
          <a:bodyPr anchor="t" rtlCol="false" tIns="0" lIns="0" bIns="0" rIns="0">
            <a:spAutoFit/>
          </a:bodyPr>
          <a:lstStyle/>
          <a:p>
            <a:pPr algn="ctr">
              <a:lnSpc>
                <a:spcPts val="5191"/>
              </a:lnSpc>
            </a:pPr>
            <a:r>
              <a:rPr lang="en-US" sz="3708" spc="155">
                <a:solidFill>
                  <a:srgbClr val="000000"/>
                </a:solidFill>
                <a:latin typeface="Barlow Bold"/>
              </a:rPr>
              <a:t>TABLES CONSIDERED</a:t>
            </a:r>
          </a:p>
        </p:txBody>
      </p:sp>
      <p:grpSp>
        <p:nvGrpSpPr>
          <p:cNvPr name="Group 3" id="3"/>
          <p:cNvGrpSpPr/>
          <p:nvPr/>
        </p:nvGrpSpPr>
        <p:grpSpPr>
          <a:xfrm rot="0">
            <a:off x="12893654" y="2076057"/>
            <a:ext cx="2894320" cy="3580693"/>
            <a:chOff x="0" y="0"/>
            <a:chExt cx="812800" cy="1005551"/>
          </a:xfrm>
        </p:grpSpPr>
        <p:sp>
          <p:nvSpPr>
            <p:cNvPr name="Freeform 4" id="4"/>
            <p:cNvSpPr/>
            <p:nvPr/>
          </p:nvSpPr>
          <p:spPr>
            <a:xfrm flipH="false" flipV="false" rot="0">
              <a:off x="0" y="0"/>
              <a:ext cx="812800" cy="1005551"/>
            </a:xfrm>
            <a:custGeom>
              <a:avLst/>
              <a:gdLst/>
              <a:ahLst/>
              <a:cxnLst/>
              <a:rect r="r" b="b" t="t" l="l"/>
              <a:pathLst>
                <a:path h="1005551" w="812800">
                  <a:moveTo>
                    <a:pt x="85596" y="0"/>
                  </a:moveTo>
                  <a:lnTo>
                    <a:pt x="727204" y="0"/>
                  </a:lnTo>
                  <a:cubicBezTo>
                    <a:pt x="774477" y="0"/>
                    <a:pt x="812800" y="38323"/>
                    <a:pt x="812800" y="85596"/>
                  </a:cubicBezTo>
                  <a:lnTo>
                    <a:pt x="812800" y="919956"/>
                  </a:lnTo>
                  <a:cubicBezTo>
                    <a:pt x="812800" y="967229"/>
                    <a:pt x="774477" y="1005551"/>
                    <a:pt x="727204" y="1005551"/>
                  </a:cubicBezTo>
                  <a:lnTo>
                    <a:pt x="85596" y="1005551"/>
                  </a:lnTo>
                  <a:cubicBezTo>
                    <a:pt x="38323" y="1005551"/>
                    <a:pt x="0" y="967229"/>
                    <a:pt x="0" y="919956"/>
                  </a:cubicBezTo>
                  <a:lnTo>
                    <a:pt x="0" y="85596"/>
                  </a:lnTo>
                  <a:cubicBezTo>
                    <a:pt x="0" y="38323"/>
                    <a:pt x="38323" y="0"/>
                    <a:pt x="85596" y="0"/>
                  </a:cubicBezTo>
                  <a:close/>
                </a:path>
              </a:pathLst>
            </a:custGeom>
            <a:solidFill>
              <a:srgbClr val="000000">
                <a:alpha val="0"/>
              </a:srgbClr>
            </a:solidFill>
            <a:ln w="38100" cap="rnd">
              <a:solidFill>
                <a:srgbClr val="9C2C77"/>
              </a:solidFill>
              <a:prstDash val="lgDash"/>
              <a:round/>
            </a:ln>
          </p:spPr>
        </p:sp>
        <p:sp>
          <p:nvSpPr>
            <p:cNvPr name="TextBox 5" id="5"/>
            <p:cNvSpPr txBox="true"/>
            <p:nvPr/>
          </p:nvSpPr>
          <p:spPr>
            <a:xfrm>
              <a:off x="0" y="-57150"/>
              <a:ext cx="812800" cy="1062701"/>
            </a:xfrm>
            <a:prstGeom prst="rect">
              <a:avLst/>
            </a:prstGeom>
          </p:spPr>
          <p:txBody>
            <a:bodyPr anchor="ctr" rtlCol="false" tIns="52864" lIns="52864" bIns="52864" rIns="52864"/>
            <a:lstStyle/>
            <a:p>
              <a:pPr algn="ctr">
                <a:lnSpc>
                  <a:spcPts val="3205"/>
                </a:lnSpc>
              </a:pPr>
            </a:p>
          </p:txBody>
        </p:sp>
      </p:grpSp>
      <p:grpSp>
        <p:nvGrpSpPr>
          <p:cNvPr name="Group 6" id="6"/>
          <p:cNvGrpSpPr/>
          <p:nvPr/>
        </p:nvGrpSpPr>
        <p:grpSpPr>
          <a:xfrm rot="0">
            <a:off x="13282124" y="1620435"/>
            <a:ext cx="2117380" cy="911245"/>
            <a:chOff x="0" y="0"/>
            <a:chExt cx="6226810" cy="2679797"/>
          </a:xfrm>
        </p:grpSpPr>
        <p:sp>
          <p:nvSpPr>
            <p:cNvPr name="Freeform 7" id="7"/>
            <p:cNvSpPr/>
            <p:nvPr/>
          </p:nvSpPr>
          <p:spPr>
            <a:xfrm flipH="false" flipV="false" rot="0">
              <a:off x="0" y="-123190"/>
              <a:ext cx="6226810" cy="2926177"/>
            </a:xfrm>
            <a:custGeom>
              <a:avLst/>
              <a:gdLst/>
              <a:ahLst/>
              <a:cxnLst/>
              <a:rect r="r" b="b" t="t" l="l"/>
              <a:pathLst>
                <a:path h="2926177" w="6226810">
                  <a:moveTo>
                    <a:pt x="6226810" y="574040"/>
                  </a:moveTo>
                  <a:lnTo>
                    <a:pt x="0" y="574040"/>
                  </a:lnTo>
                  <a:lnTo>
                    <a:pt x="0" y="2359758"/>
                  </a:lnTo>
                  <a:lnTo>
                    <a:pt x="6226810" y="2359758"/>
                  </a:lnTo>
                  <a:lnTo>
                    <a:pt x="6226810" y="574040"/>
                  </a:lnTo>
                  <a:close/>
                  <a:moveTo>
                    <a:pt x="0" y="2359758"/>
                  </a:moveTo>
                  <a:lnTo>
                    <a:pt x="0" y="2435958"/>
                  </a:lnTo>
                  <a:cubicBezTo>
                    <a:pt x="2360930" y="2926177"/>
                    <a:pt x="3865880" y="2926177"/>
                    <a:pt x="6226810" y="2435958"/>
                  </a:cubicBezTo>
                  <a:lnTo>
                    <a:pt x="6226810" y="2359758"/>
                  </a:lnTo>
                  <a:lnTo>
                    <a:pt x="0" y="2359758"/>
                  </a:lnTo>
                  <a:close/>
                  <a:moveTo>
                    <a:pt x="6226810" y="490220"/>
                  </a:moveTo>
                  <a:cubicBezTo>
                    <a:pt x="3865880" y="0"/>
                    <a:pt x="2360930" y="0"/>
                    <a:pt x="0" y="490220"/>
                  </a:cubicBezTo>
                  <a:lnTo>
                    <a:pt x="0" y="574040"/>
                  </a:lnTo>
                  <a:lnTo>
                    <a:pt x="6226810" y="574040"/>
                  </a:lnTo>
                  <a:cubicBezTo>
                    <a:pt x="6226810" y="574040"/>
                    <a:pt x="6226810" y="490220"/>
                    <a:pt x="6226810" y="490220"/>
                  </a:cubicBezTo>
                  <a:close/>
                </a:path>
              </a:pathLst>
            </a:custGeom>
            <a:solidFill>
              <a:srgbClr val="CD104D"/>
            </a:solidFill>
          </p:spPr>
        </p:sp>
      </p:grpSp>
      <p:sp>
        <p:nvSpPr>
          <p:cNvPr name="TextBox 8" id="8"/>
          <p:cNvSpPr txBox="true"/>
          <p:nvPr/>
        </p:nvSpPr>
        <p:spPr>
          <a:xfrm rot="0">
            <a:off x="13282124" y="1771257"/>
            <a:ext cx="2065210" cy="533400"/>
          </a:xfrm>
          <a:prstGeom prst="rect">
            <a:avLst/>
          </a:prstGeom>
        </p:spPr>
        <p:txBody>
          <a:bodyPr anchor="t" rtlCol="false" tIns="0" lIns="0" bIns="0" rIns="0">
            <a:spAutoFit/>
          </a:bodyPr>
          <a:lstStyle/>
          <a:p>
            <a:pPr algn="ctr" marL="0" indent="0" lvl="1">
              <a:lnSpc>
                <a:spcPts val="4200"/>
              </a:lnSpc>
              <a:spcBef>
                <a:spcPct val="0"/>
              </a:spcBef>
            </a:pPr>
            <a:r>
              <a:rPr lang="en-US" sz="3000" spc="96">
                <a:solidFill>
                  <a:srgbClr val="FFFFFF"/>
                </a:solidFill>
                <a:latin typeface="Barlow Semi-Bold"/>
              </a:rPr>
              <a:t>LOW</a:t>
            </a:r>
          </a:p>
        </p:txBody>
      </p:sp>
      <p:sp>
        <p:nvSpPr>
          <p:cNvPr name="TextBox 9" id="9"/>
          <p:cNvSpPr txBox="true"/>
          <p:nvPr/>
        </p:nvSpPr>
        <p:spPr>
          <a:xfrm rot="0">
            <a:off x="13106160" y="2961529"/>
            <a:ext cx="2469309" cy="1704975"/>
          </a:xfrm>
          <a:prstGeom prst="rect">
            <a:avLst/>
          </a:prstGeom>
        </p:spPr>
        <p:txBody>
          <a:bodyPr anchor="t" rtlCol="false" tIns="0" lIns="0" bIns="0" rIns="0">
            <a:spAutoFit/>
          </a:bodyPr>
          <a:lstStyle/>
          <a:p>
            <a:pPr algn="ctr">
              <a:lnSpc>
                <a:spcPts val="4500"/>
              </a:lnSpc>
            </a:pPr>
            <a:r>
              <a:rPr lang="en-US" sz="3000" spc="156">
                <a:solidFill>
                  <a:srgbClr val="000000"/>
                </a:solidFill>
                <a:latin typeface="Barlow SemiCondensed"/>
              </a:rPr>
              <a:t>Lowest value</a:t>
            </a:r>
          </a:p>
          <a:p>
            <a:pPr algn="ctr" marL="0" indent="0" lvl="0">
              <a:lnSpc>
                <a:spcPts val="4500"/>
              </a:lnSpc>
              <a:spcBef>
                <a:spcPct val="0"/>
              </a:spcBef>
            </a:pPr>
            <a:r>
              <a:rPr lang="en-US" sz="3000" spc="156">
                <a:solidFill>
                  <a:srgbClr val="000000"/>
                </a:solidFill>
                <a:latin typeface="Barlow SemiCondensed"/>
              </a:rPr>
              <a:t>in the respective day</a:t>
            </a:r>
          </a:p>
        </p:txBody>
      </p:sp>
      <p:grpSp>
        <p:nvGrpSpPr>
          <p:cNvPr name="Group 10" id="10"/>
          <p:cNvGrpSpPr/>
          <p:nvPr/>
        </p:nvGrpSpPr>
        <p:grpSpPr>
          <a:xfrm rot="0">
            <a:off x="2500026" y="2076057"/>
            <a:ext cx="2894320" cy="3580693"/>
            <a:chOff x="0" y="0"/>
            <a:chExt cx="812800" cy="1005551"/>
          </a:xfrm>
        </p:grpSpPr>
        <p:sp>
          <p:nvSpPr>
            <p:cNvPr name="Freeform 11" id="11"/>
            <p:cNvSpPr/>
            <p:nvPr/>
          </p:nvSpPr>
          <p:spPr>
            <a:xfrm flipH="false" flipV="false" rot="0">
              <a:off x="0" y="0"/>
              <a:ext cx="812800" cy="1005551"/>
            </a:xfrm>
            <a:custGeom>
              <a:avLst/>
              <a:gdLst/>
              <a:ahLst/>
              <a:cxnLst/>
              <a:rect r="r" b="b" t="t" l="l"/>
              <a:pathLst>
                <a:path h="1005551" w="812800">
                  <a:moveTo>
                    <a:pt x="85596" y="0"/>
                  </a:moveTo>
                  <a:lnTo>
                    <a:pt x="727204" y="0"/>
                  </a:lnTo>
                  <a:cubicBezTo>
                    <a:pt x="774477" y="0"/>
                    <a:pt x="812800" y="38323"/>
                    <a:pt x="812800" y="85596"/>
                  </a:cubicBezTo>
                  <a:lnTo>
                    <a:pt x="812800" y="919956"/>
                  </a:lnTo>
                  <a:cubicBezTo>
                    <a:pt x="812800" y="967229"/>
                    <a:pt x="774477" y="1005551"/>
                    <a:pt x="727204" y="1005551"/>
                  </a:cubicBezTo>
                  <a:lnTo>
                    <a:pt x="85596" y="1005551"/>
                  </a:lnTo>
                  <a:cubicBezTo>
                    <a:pt x="38323" y="1005551"/>
                    <a:pt x="0" y="967229"/>
                    <a:pt x="0" y="919956"/>
                  </a:cubicBezTo>
                  <a:lnTo>
                    <a:pt x="0" y="85596"/>
                  </a:lnTo>
                  <a:cubicBezTo>
                    <a:pt x="0" y="38323"/>
                    <a:pt x="38323" y="0"/>
                    <a:pt x="85596" y="0"/>
                  </a:cubicBezTo>
                  <a:close/>
                </a:path>
              </a:pathLst>
            </a:custGeom>
            <a:solidFill>
              <a:srgbClr val="000000">
                <a:alpha val="0"/>
              </a:srgbClr>
            </a:solidFill>
            <a:ln w="38100" cap="rnd">
              <a:solidFill>
                <a:srgbClr val="CD104D"/>
              </a:solidFill>
              <a:prstDash val="lgDash"/>
              <a:round/>
            </a:ln>
          </p:spPr>
        </p:sp>
        <p:sp>
          <p:nvSpPr>
            <p:cNvPr name="TextBox 12" id="12"/>
            <p:cNvSpPr txBox="true"/>
            <p:nvPr/>
          </p:nvSpPr>
          <p:spPr>
            <a:xfrm>
              <a:off x="0" y="-57150"/>
              <a:ext cx="812800" cy="1062701"/>
            </a:xfrm>
            <a:prstGeom prst="rect">
              <a:avLst/>
            </a:prstGeom>
          </p:spPr>
          <p:txBody>
            <a:bodyPr anchor="ctr" rtlCol="false" tIns="52864" lIns="52864" bIns="52864" rIns="52864"/>
            <a:lstStyle/>
            <a:p>
              <a:pPr algn="ctr">
                <a:lnSpc>
                  <a:spcPts val="3205"/>
                </a:lnSpc>
              </a:pPr>
            </a:p>
          </p:txBody>
        </p:sp>
      </p:grpSp>
      <p:grpSp>
        <p:nvGrpSpPr>
          <p:cNvPr name="Group 13" id="13"/>
          <p:cNvGrpSpPr/>
          <p:nvPr/>
        </p:nvGrpSpPr>
        <p:grpSpPr>
          <a:xfrm rot="0">
            <a:off x="2888496" y="1620435"/>
            <a:ext cx="2117380" cy="911245"/>
            <a:chOff x="0" y="0"/>
            <a:chExt cx="6226810" cy="2679797"/>
          </a:xfrm>
        </p:grpSpPr>
        <p:sp>
          <p:nvSpPr>
            <p:cNvPr name="Freeform 14" id="14"/>
            <p:cNvSpPr/>
            <p:nvPr/>
          </p:nvSpPr>
          <p:spPr>
            <a:xfrm flipH="false" flipV="false" rot="0">
              <a:off x="0" y="-123190"/>
              <a:ext cx="6226810" cy="2926177"/>
            </a:xfrm>
            <a:custGeom>
              <a:avLst/>
              <a:gdLst/>
              <a:ahLst/>
              <a:cxnLst/>
              <a:rect r="r" b="b" t="t" l="l"/>
              <a:pathLst>
                <a:path h="2926177" w="6226810">
                  <a:moveTo>
                    <a:pt x="6226810" y="574040"/>
                  </a:moveTo>
                  <a:lnTo>
                    <a:pt x="0" y="574040"/>
                  </a:lnTo>
                  <a:lnTo>
                    <a:pt x="0" y="2359758"/>
                  </a:lnTo>
                  <a:lnTo>
                    <a:pt x="6226810" y="2359758"/>
                  </a:lnTo>
                  <a:lnTo>
                    <a:pt x="6226810" y="574040"/>
                  </a:lnTo>
                  <a:close/>
                  <a:moveTo>
                    <a:pt x="0" y="2359758"/>
                  </a:moveTo>
                  <a:lnTo>
                    <a:pt x="0" y="2435958"/>
                  </a:lnTo>
                  <a:cubicBezTo>
                    <a:pt x="2360930" y="2926177"/>
                    <a:pt x="3865880" y="2926177"/>
                    <a:pt x="6226810" y="2435958"/>
                  </a:cubicBezTo>
                  <a:lnTo>
                    <a:pt x="6226810" y="2359758"/>
                  </a:lnTo>
                  <a:lnTo>
                    <a:pt x="0" y="2359758"/>
                  </a:lnTo>
                  <a:close/>
                  <a:moveTo>
                    <a:pt x="6226810" y="490220"/>
                  </a:moveTo>
                  <a:cubicBezTo>
                    <a:pt x="3865880" y="0"/>
                    <a:pt x="2360930" y="0"/>
                    <a:pt x="0" y="490220"/>
                  </a:cubicBezTo>
                  <a:lnTo>
                    <a:pt x="0" y="574040"/>
                  </a:lnTo>
                  <a:lnTo>
                    <a:pt x="6226810" y="574040"/>
                  </a:lnTo>
                  <a:cubicBezTo>
                    <a:pt x="6226810" y="574040"/>
                    <a:pt x="6226810" y="490220"/>
                    <a:pt x="6226810" y="490220"/>
                  </a:cubicBezTo>
                  <a:close/>
                </a:path>
              </a:pathLst>
            </a:custGeom>
            <a:solidFill>
              <a:srgbClr val="CD104D"/>
            </a:solidFill>
          </p:spPr>
        </p:sp>
      </p:grpSp>
      <p:sp>
        <p:nvSpPr>
          <p:cNvPr name="TextBox 15" id="15"/>
          <p:cNvSpPr txBox="true"/>
          <p:nvPr/>
        </p:nvSpPr>
        <p:spPr>
          <a:xfrm rot="0">
            <a:off x="2940666" y="1727310"/>
            <a:ext cx="2065210" cy="533400"/>
          </a:xfrm>
          <a:prstGeom prst="rect">
            <a:avLst/>
          </a:prstGeom>
        </p:spPr>
        <p:txBody>
          <a:bodyPr anchor="t" rtlCol="false" tIns="0" lIns="0" bIns="0" rIns="0">
            <a:spAutoFit/>
          </a:bodyPr>
          <a:lstStyle/>
          <a:p>
            <a:pPr algn="ctr" marL="0" indent="0" lvl="1">
              <a:lnSpc>
                <a:spcPts val="4200"/>
              </a:lnSpc>
              <a:spcBef>
                <a:spcPct val="0"/>
              </a:spcBef>
            </a:pPr>
            <a:r>
              <a:rPr lang="en-US" sz="3000" spc="96">
                <a:solidFill>
                  <a:srgbClr val="FFFFFF"/>
                </a:solidFill>
                <a:latin typeface="Barlow Semi-Bold"/>
              </a:rPr>
              <a:t>DATE</a:t>
            </a:r>
          </a:p>
        </p:txBody>
      </p:sp>
      <p:sp>
        <p:nvSpPr>
          <p:cNvPr name="TextBox 16" id="16"/>
          <p:cNvSpPr txBox="true"/>
          <p:nvPr/>
        </p:nvSpPr>
        <p:spPr>
          <a:xfrm rot="0">
            <a:off x="2688897" y="3489435"/>
            <a:ext cx="2516578" cy="1133475"/>
          </a:xfrm>
          <a:prstGeom prst="rect">
            <a:avLst/>
          </a:prstGeom>
        </p:spPr>
        <p:txBody>
          <a:bodyPr anchor="t" rtlCol="false" tIns="0" lIns="0" bIns="0" rIns="0">
            <a:spAutoFit/>
          </a:bodyPr>
          <a:lstStyle/>
          <a:p>
            <a:pPr algn="ctr" marL="0" indent="0" lvl="0">
              <a:lnSpc>
                <a:spcPts val="4500"/>
              </a:lnSpc>
              <a:spcBef>
                <a:spcPct val="0"/>
              </a:spcBef>
            </a:pPr>
            <a:r>
              <a:rPr lang="en-US" sz="3000" spc="156">
                <a:solidFill>
                  <a:srgbClr val="000000"/>
                </a:solidFill>
                <a:latin typeface="Barlow SemiCondensed"/>
              </a:rPr>
              <a:t>The date of Stock</a:t>
            </a:r>
          </a:p>
        </p:txBody>
      </p:sp>
      <p:grpSp>
        <p:nvGrpSpPr>
          <p:cNvPr name="Group 17" id="17"/>
          <p:cNvGrpSpPr/>
          <p:nvPr/>
        </p:nvGrpSpPr>
        <p:grpSpPr>
          <a:xfrm rot="0">
            <a:off x="5964569" y="2076057"/>
            <a:ext cx="2894320" cy="3580693"/>
            <a:chOff x="0" y="0"/>
            <a:chExt cx="812800" cy="1005551"/>
          </a:xfrm>
        </p:grpSpPr>
        <p:sp>
          <p:nvSpPr>
            <p:cNvPr name="Freeform 18" id="18"/>
            <p:cNvSpPr/>
            <p:nvPr/>
          </p:nvSpPr>
          <p:spPr>
            <a:xfrm flipH="false" flipV="false" rot="0">
              <a:off x="0" y="0"/>
              <a:ext cx="812800" cy="1005551"/>
            </a:xfrm>
            <a:custGeom>
              <a:avLst/>
              <a:gdLst/>
              <a:ahLst/>
              <a:cxnLst/>
              <a:rect r="r" b="b" t="t" l="l"/>
              <a:pathLst>
                <a:path h="1005551" w="812800">
                  <a:moveTo>
                    <a:pt x="85596" y="0"/>
                  </a:moveTo>
                  <a:lnTo>
                    <a:pt x="727204" y="0"/>
                  </a:lnTo>
                  <a:cubicBezTo>
                    <a:pt x="774477" y="0"/>
                    <a:pt x="812800" y="38323"/>
                    <a:pt x="812800" y="85596"/>
                  </a:cubicBezTo>
                  <a:lnTo>
                    <a:pt x="812800" y="919956"/>
                  </a:lnTo>
                  <a:cubicBezTo>
                    <a:pt x="812800" y="967229"/>
                    <a:pt x="774477" y="1005551"/>
                    <a:pt x="727204" y="1005551"/>
                  </a:cubicBezTo>
                  <a:lnTo>
                    <a:pt x="85596" y="1005551"/>
                  </a:lnTo>
                  <a:cubicBezTo>
                    <a:pt x="38323" y="1005551"/>
                    <a:pt x="0" y="967229"/>
                    <a:pt x="0" y="919956"/>
                  </a:cubicBezTo>
                  <a:lnTo>
                    <a:pt x="0" y="85596"/>
                  </a:lnTo>
                  <a:cubicBezTo>
                    <a:pt x="0" y="38323"/>
                    <a:pt x="38323" y="0"/>
                    <a:pt x="85596" y="0"/>
                  </a:cubicBezTo>
                  <a:close/>
                </a:path>
              </a:pathLst>
            </a:custGeom>
            <a:solidFill>
              <a:srgbClr val="000000">
                <a:alpha val="0"/>
              </a:srgbClr>
            </a:solidFill>
            <a:ln w="38100" cap="rnd">
              <a:solidFill>
                <a:srgbClr val="FD841F"/>
              </a:solidFill>
              <a:prstDash val="lgDash"/>
              <a:round/>
            </a:ln>
          </p:spPr>
        </p:sp>
        <p:sp>
          <p:nvSpPr>
            <p:cNvPr name="TextBox 19" id="19"/>
            <p:cNvSpPr txBox="true"/>
            <p:nvPr/>
          </p:nvSpPr>
          <p:spPr>
            <a:xfrm>
              <a:off x="0" y="-57150"/>
              <a:ext cx="812800" cy="1062701"/>
            </a:xfrm>
            <a:prstGeom prst="rect">
              <a:avLst/>
            </a:prstGeom>
          </p:spPr>
          <p:txBody>
            <a:bodyPr anchor="ctr" rtlCol="false" tIns="52864" lIns="52864" bIns="52864" rIns="52864"/>
            <a:lstStyle/>
            <a:p>
              <a:pPr algn="ctr">
                <a:lnSpc>
                  <a:spcPts val="3205"/>
                </a:lnSpc>
              </a:pPr>
            </a:p>
          </p:txBody>
        </p:sp>
      </p:grpSp>
      <p:grpSp>
        <p:nvGrpSpPr>
          <p:cNvPr name="Group 20" id="20"/>
          <p:cNvGrpSpPr/>
          <p:nvPr/>
        </p:nvGrpSpPr>
        <p:grpSpPr>
          <a:xfrm rot="0">
            <a:off x="6353038" y="1620435"/>
            <a:ext cx="2117380" cy="911245"/>
            <a:chOff x="0" y="0"/>
            <a:chExt cx="6226810" cy="2679797"/>
          </a:xfrm>
        </p:grpSpPr>
        <p:sp>
          <p:nvSpPr>
            <p:cNvPr name="Freeform 21" id="21"/>
            <p:cNvSpPr/>
            <p:nvPr/>
          </p:nvSpPr>
          <p:spPr>
            <a:xfrm flipH="false" flipV="false" rot="0">
              <a:off x="0" y="-123190"/>
              <a:ext cx="6226810" cy="2926177"/>
            </a:xfrm>
            <a:custGeom>
              <a:avLst/>
              <a:gdLst/>
              <a:ahLst/>
              <a:cxnLst/>
              <a:rect r="r" b="b" t="t" l="l"/>
              <a:pathLst>
                <a:path h="2926177" w="6226810">
                  <a:moveTo>
                    <a:pt x="6226810" y="574040"/>
                  </a:moveTo>
                  <a:lnTo>
                    <a:pt x="0" y="574040"/>
                  </a:lnTo>
                  <a:lnTo>
                    <a:pt x="0" y="2359758"/>
                  </a:lnTo>
                  <a:lnTo>
                    <a:pt x="6226810" y="2359758"/>
                  </a:lnTo>
                  <a:lnTo>
                    <a:pt x="6226810" y="574040"/>
                  </a:lnTo>
                  <a:close/>
                  <a:moveTo>
                    <a:pt x="0" y="2359758"/>
                  </a:moveTo>
                  <a:lnTo>
                    <a:pt x="0" y="2435958"/>
                  </a:lnTo>
                  <a:cubicBezTo>
                    <a:pt x="2360930" y="2926177"/>
                    <a:pt x="3865880" y="2926177"/>
                    <a:pt x="6226810" y="2435958"/>
                  </a:cubicBezTo>
                  <a:lnTo>
                    <a:pt x="6226810" y="2359758"/>
                  </a:lnTo>
                  <a:lnTo>
                    <a:pt x="0" y="2359758"/>
                  </a:lnTo>
                  <a:close/>
                  <a:moveTo>
                    <a:pt x="6226810" y="490220"/>
                  </a:moveTo>
                  <a:cubicBezTo>
                    <a:pt x="3865880" y="0"/>
                    <a:pt x="2360930" y="0"/>
                    <a:pt x="0" y="490220"/>
                  </a:cubicBezTo>
                  <a:lnTo>
                    <a:pt x="0" y="574040"/>
                  </a:lnTo>
                  <a:lnTo>
                    <a:pt x="6226810" y="574040"/>
                  </a:lnTo>
                  <a:cubicBezTo>
                    <a:pt x="6226810" y="574040"/>
                    <a:pt x="6226810" y="490220"/>
                    <a:pt x="6226810" y="490220"/>
                  </a:cubicBezTo>
                  <a:close/>
                </a:path>
              </a:pathLst>
            </a:custGeom>
            <a:solidFill>
              <a:srgbClr val="FD841F"/>
            </a:solidFill>
          </p:spPr>
        </p:sp>
      </p:grpSp>
      <p:sp>
        <p:nvSpPr>
          <p:cNvPr name="TextBox 22" id="22"/>
          <p:cNvSpPr txBox="true"/>
          <p:nvPr/>
        </p:nvSpPr>
        <p:spPr>
          <a:xfrm rot="0">
            <a:off x="6405209" y="1727310"/>
            <a:ext cx="2065210" cy="533400"/>
          </a:xfrm>
          <a:prstGeom prst="rect">
            <a:avLst/>
          </a:prstGeom>
        </p:spPr>
        <p:txBody>
          <a:bodyPr anchor="t" rtlCol="false" tIns="0" lIns="0" bIns="0" rIns="0">
            <a:spAutoFit/>
          </a:bodyPr>
          <a:lstStyle/>
          <a:p>
            <a:pPr algn="ctr" marL="0" indent="0" lvl="1">
              <a:lnSpc>
                <a:spcPts val="4200"/>
              </a:lnSpc>
              <a:spcBef>
                <a:spcPct val="0"/>
              </a:spcBef>
            </a:pPr>
            <a:r>
              <a:rPr lang="en-US" sz="3000" spc="96">
                <a:solidFill>
                  <a:srgbClr val="FFFFFF"/>
                </a:solidFill>
                <a:latin typeface="Barlow Semi-Bold"/>
              </a:rPr>
              <a:t>OPEN</a:t>
            </a:r>
          </a:p>
        </p:txBody>
      </p:sp>
      <p:sp>
        <p:nvSpPr>
          <p:cNvPr name="TextBox 23" id="23"/>
          <p:cNvSpPr txBox="true"/>
          <p:nvPr/>
        </p:nvSpPr>
        <p:spPr>
          <a:xfrm rot="0">
            <a:off x="6405209" y="2961529"/>
            <a:ext cx="2065210" cy="1704975"/>
          </a:xfrm>
          <a:prstGeom prst="rect">
            <a:avLst/>
          </a:prstGeom>
        </p:spPr>
        <p:txBody>
          <a:bodyPr anchor="t" rtlCol="false" tIns="0" lIns="0" bIns="0" rIns="0">
            <a:spAutoFit/>
          </a:bodyPr>
          <a:lstStyle/>
          <a:p>
            <a:pPr algn="ctr" marL="0" indent="0" lvl="0">
              <a:lnSpc>
                <a:spcPts val="4500"/>
              </a:lnSpc>
              <a:spcBef>
                <a:spcPct val="0"/>
              </a:spcBef>
            </a:pPr>
            <a:r>
              <a:rPr lang="en-US" sz="3000" spc="156">
                <a:solidFill>
                  <a:srgbClr val="000000"/>
                </a:solidFill>
                <a:latin typeface="Barlow SemiCondensed"/>
              </a:rPr>
              <a:t>Opening Price of the stock</a:t>
            </a:r>
          </a:p>
        </p:txBody>
      </p:sp>
      <p:grpSp>
        <p:nvGrpSpPr>
          <p:cNvPr name="Group 24" id="24"/>
          <p:cNvGrpSpPr/>
          <p:nvPr/>
        </p:nvGrpSpPr>
        <p:grpSpPr>
          <a:xfrm rot="0">
            <a:off x="9429112" y="2076057"/>
            <a:ext cx="2894320" cy="3580693"/>
            <a:chOff x="0" y="0"/>
            <a:chExt cx="812800" cy="1005551"/>
          </a:xfrm>
        </p:grpSpPr>
        <p:sp>
          <p:nvSpPr>
            <p:cNvPr name="Freeform 25" id="25"/>
            <p:cNvSpPr/>
            <p:nvPr/>
          </p:nvSpPr>
          <p:spPr>
            <a:xfrm flipH="false" flipV="false" rot="0">
              <a:off x="0" y="0"/>
              <a:ext cx="812800" cy="1005551"/>
            </a:xfrm>
            <a:custGeom>
              <a:avLst/>
              <a:gdLst/>
              <a:ahLst/>
              <a:cxnLst/>
              <a:rect r="r" b="b" t="t" l="l"/>
              <a:pathLst>
                <a:path h="1005551" w="812800">
                  <a:moveTo>
                    <a:pt x="85596" y="0"/>
                  </a:moveTo>
                  <a:lnTo>
                    <a:pt x="727204" y="0"/>
                  </a:lnTo>
                  <a:cubicBezTo>
                    <a:pt x="774477" y="0"/>
                    <a:pt x="812800" y="38323"/>
                    <a:pt x="812800" y="85596"/>
                  </a:cubicBezTo>
                  <a:lnTo>
                    <a:pt x="812800" y="919956"/>
                  </a:lnTo>
                  <a:cubicBezTo>
                    <a:pt x="812800" y="967229"/>
                    <a:pt x="774477" y="1005551"/>
                    <a:pt x="727204" y="1005551"/>
                  </a:cubicBezTo>
                  <a:lnTo>
                    <a:pt x="85596" y="1005551"/>
                  </a:lnTo>
                  <a:cubicBezTo>
                    <a:pt x="38323" y="1005551"/>
                    <a:pt x="0" y="967229"/>
                    <a:pt x="0" y="919956"/>
                  </a:cubicBezTo>
                  <a:lnTo>
                    <a:pt x="0" y="85596"/>
                  </a:lnTo>
                  <a:cubicBezTo>
                    <a:pt x="0" y="38323"/>
                    <a:pt x="38323" y="0"/>
                    <a:pt x="85596" y="0"/>
                  </a:cubicBezTo>
                  <a:close/>
                </a:path>
              </a:pathLst>
            </a:custGeom>
            <a:solidFill>
              <a:srgbClr val="000000">
                <a:alpha val="0"/>
              </a:srgbClr>
            </a:solidFill>
            <a:ln w="38100" cap="rnd">
              <a:solidFill>
                <a:srgbClr val="E14D2A"/>
              </a:solidFill>
              <a:prstDash val="lgDash"/>
              <a:round/>
            </a:ln>
          </p:spPr>
        </p:sp>
        <p:sp>
          <p:nvSpPr>
            <p:cNvPr name="TextBox 26" id="26"/>
            <p:cNvSpPr txBox="true"/>
            <p:nvPr/>
          </p:nvSpPr>
          <p:spPr>
            <a:xfrm>
              <a:off x="0" y="-57150"/>
              <a:ext cx="812800" cy="1062701"/>
            </a:xfrm>
            <a:prstGeom prst="rect">
              <a:avLst/>
            </a:prstGeom>
          </p:spPr>
          <p:txBody>
            <a:bodyPr anchor="ctr" rtlCol="false" tIns="52864" lIns="52864" bIns="52864" rIns="52864"/>
            <a:lstStyle/>
            <a:p>
              <a:pPr algn="ctr">
                <a:lnSpc>
                  <a:spcPts val="3205"/>
                </a:lnSpc>
              </a:pPr>
            </a:p>
          </p:txBody>
        </p:sp>
      </p:grpSp>
      <p:grpSp>
        <p:nvGrpSpPr>
          <p:cNvPr name="Group 27" id="27"/>
          <p:cNvGrpSpPr/>
          <p:nvPr/>
        </p:nvGrpSpPr>
        <p:grpSpPr>
          <a:xfrm rot="0">
            <a:off x="9817581" y="1620435"/>
            <a:ext cx="2117380" cy="911245"/>
            <a:chOff x="0" y="0"/>
            <a:chExt cx="6226810" cy="2679797"/>
          </a:xfrm>
        </p:grpSpPr>
        <p:sp>
          <p:nvSpPr>
            <p:cNvPr name="Freeform 28" id="28"/>
            <p:cNvSpPr/>
            <p:nvPr/>
          </p:nvSpPr>
          <p:spPr>
            <a:xfrm flipH="false" flipV="false" rot="0">
              <a:off x="0" y="-123190"/>
              <a:ext cx="6226810" cy="2926177"/>
            </a:xfrm>
            <a:custGeom>
              <a:avLst/>
              <a:gdLst/>
              <a:ahLst/>
              <a:cxnLst/>
              <a:rect r="r" b="b" t="t" l="l"/>
              <a:pathLst>
                <a:path h="2926177" w="6226810">
                  <a:moveTo>
                    <a:pt x="6226810" y="574040"/>
                  </a:moveTo>
                  <a:lnTo>
                    <a:pt x="0" y="574040"/>
                  </a:lnTo>
                  <a:lnTo>
                    <a:pt x="0" y="2359758"/>
                  </a:lnTo>
                  <a:lnTo>
                    <a:pt x="6226810" y="2359758"/>
                  </a:lnTo>
                  <a:lnTo>
                    <a:pt x="6226810" y="574040"/>
                  </a:lnTo>
                  <a:close/>
                  <a:moveTo>
                    <a:pt x="0" y="2359758"/>
                  </a:moveTo>
                  <a:lnTo>
                    <a:pt x="0" y="2435958"/>
                  </a:lnTo>
                  <a:cubicBezTo>
                    <a:pt x="2360930" y="2926177"/>
                    <a:pt x="3865880" y="2926177"/>
                    <a:pt x="6226810" y="2435958"/>
                  </a:cubicBezTo>
                  <a:lnTo>
                    <a:pt x="6226810" y="2359758"/>
                  </a:lnTo>
                  <a:lnTo>
                    <a:pt x="0" y="2359758"/>
                  </a:lnTo>
                  <a:close/>
                  <a:moveTo>
                    <a:pt x="6226810" y="490220"/>
                  </a:moveTo>
                  <a:cubicBezTo>
                    <a:pt x="3865880" y="0"/>
                    <a:pt x="2360930" y="0"/>
                    <a:pt x="0" y="490220"/>
                  </a:cubicBezTo>
                  <a:lnTo>
                    <a:pt x="0" y="574040"/>
                  </a:lnTo>
                  <a:lnTo>
                    <a:pt x="6226810" y="574040"/>
                  </a:lnTo>
                  <a:cubicBezTo>
                    <a:pt x="6226810" y="574040"/>
                    <a:pt x="6226810" y="490220"/>
                    <a:pt x="6226810" y="490220"/>
                  </a:cubicBezTo>
                  <a:close/>
                </a:path>
              </a:pathLst>
            </a:custGeom>
            <a:solidFill>
              <a:srgbClr val="E14D2A"/>
            </a:solidFill>
          </p:spPr>
        </p:sp>
      </p:grpSp>
      <p:sp>
        <p:nvSpPr>
          <p:cNvPr name="TextBox 29" id="29"/>
          <p:cNvSpPr txBox="true"/>
          <p:nvPr/>
        </p:nvSpPr>
        <p:spPr>
          <a:xfrm rot="0">
            <a:off x="9843666" y="1771257"/>
            <a:ext cx="2065210" cy="533400"/>
          </a:xfrm>
          <a:prstGeom prst="rect">
            <a:avLst/>
          </a:prstGeom>
        </p:spPr>
        <p:txBody>
          <a:bodyPr anchor="t" rtlCol="false" tIns="0" lIns="0" bIns="0" rIns="0">
            <a:spAutoFit/>
          </a:bodyPr>
          <a:lstStyle/>
          <a:p>
            <a:pPr algn="ctr" marL="0" indent="0" lvl="1">
              <a:lnSpc>
                <a:spcPts val="4200"/>
              </a:lnSpc>
              <a:spcBef>
                <a:spcPct val="0"/>
              </a:spcBef>
            </a:pPr>
            <a:r>
              <a:rPr lang="en-US" sz="3000" spc="96">
                <a:solidFill>
                  <a:srgbClr val="FFFFFF"/>
                </a:solidFill>
                <a:latin typeface="Barlow Semi-Bold"/>
              </a:rPr>
              <a:t>HIGH</a:t>
            </a:r>
          </a:p>
        </p:txBody>
      </p:sp>
      <p:sp>
        <p:nvSpPr>
          <p:cNvPr name="TextBox 30" id="30"/>
          <p:cNvSpPr txBox="true"/>
          <p:nvPr/>
        </p:nvSpPr>
        <p:spPr>
          <a:xfrm rot="0">
            <a:off x="9569610" y="2961529"/>
            <a:ext cx="2613323" cy="1704975"/>
          </a:xfrm>
          <a:prstGeom prst="rect">
            <a:avLst/>
          </a:prstGeom>
        </p:spPr>
        <p:txBody>
          <a:bodyPr anchor="t" rtlCol="false" tIns="0" lIns="0" bIns="0" rIns="0">
            <a:spAutoFit/>
          </a:bodyPr>
          <a:lstStyle/>
          <a:p>
            <a:pPr algn="ctr">
              <a:lnSpc>
                <a:spcPts val="4500"/>
              </a:lnSpc>
            </a:pPr>
            <a:r>
              <a:rPr lang="en-US" sz="3000" spc="156">
                <a:solidFill>
                  <a:srgbClr val="000000"/>
                </a:solidFill>
                <a:latin typeface="Barlow SemiCondensed"/>
              </a:rPr>
              <a:t>Higest value</a:t>
            </a:r>
          </a:p>
          <a:p>
            <a:pPr algn="ctr" marL="0" indent="0" lvl="0">
              <a:lnSpc>
                <a:spcPts val="4500"/>
              </a:lnSpc>
              <a:spcBef>
                <a:spcPct val="0"/>
              </a:spcBef>
            </a:pPr>
            <a:r>
              <a:rPr lang="en-US" sz="3000" spc="156">
                <a:solidFill>
                  <a:srgbClr val="000000"/>
                </a:solidFill>
                <a:latin typeface="Barlow SemiCondensed"/>
              </a:rPr>
              <a:t>in the respective day</a:t>
            </a:r>
          </a:p>
        </p:txBody>
      </p:sp>
      <p:grpSp>
        <p:nvGrpSpPr>
          <p:cNvPr name="Group 31" id="31"/>
          <p:cNvGrpSpPr/>
          <p:nvPr/>
        </p:nvGrpSpPr>
        <p:grpSpPr>
          <a:xfrm rot="-2921443">
            <a:off x="14817515" y="-2366539"/>
            <a:ext cx="4620270" cy="3970544"/>
            <a:chOff x="0" y="0"/>
            <a:chExt cx="812800" cy="698500"/>
          </a:xfrm>
        </p:grpSpPr>
        <p:sp>
          <p:nvSpPr>
            <p:cNvPr name="Freeform 32" id="3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33" id="33"/>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34" id="34"/>
          <p:cNvGrpSpPr/>
          <p:nvPr/>
        </p:nvGrpSpPr>
        <p:grpSpPr>
          <a:xfrm rot="-3216077">
            <a:off x="-988388" y="8635876"/>
            <a:ext cx="2918308" cy="2507921"/>
            <a:chOff x="0" y="0"/>
            <a:chExt cx="812800" cy="698500"/>
          </a:xfrm>
        </p:grpSpPr>
        <p:sp>
          <p:nvSpPr>
            <p:cNvPr name="Freeform 35" id="3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36" id="36"/>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37" id="37"/>
          <p:cNvGrpSpPr/>
          <p:nvPr/>
        </p:nvGrpSpPr>
        <p:grpSpPr>
          <a:xfrm rot="0">
            <a:off x="814389" y="-1307550"/>
            <a:ext cx="1211476" cy="2336250"/>
            <a:chOff x="0" y="0"/>
            <a:chExt cx="319072" cy="615309"/>
          </a:xfrm>
        </p:grpSpPr>
        <p:sp>
          <p:nvSpPr>
            <p:cNvPr name="Freeform 38" id="38"/>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9C2C77"/>
            </a:solidFill>
          </p:spPr>
        </p:sp>
        <p:sp>
          <p:nvSpPr>
            <p:cNvPr name="TextBox 39" id="39"/>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40" id="40"/>
          <p:cNvGrpSpPr/>
          <p:nvPr/>
        </p:nvGrpSpPr>
        <p:grpSpPr>
          <a:xfrm rot="0">
            <a:off x="16926022" y="9333018"/>
            <a:ext cx="1361978" cy="371961"/>
            <a:chOff x="0" y="0"/>
            <a:chExt cx="430202" cy="117490"/>
          </a:xfrm>
        </p:grpSpPr>
        <p:sp>
          <p:nvSpPr>
            <p:cNvPr name="Freeform 41" id="41"/>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FD841F"/>
            </a:solidFill>
          </p:spPr>
        </p:sp>
        <p:sp>
          <p:nvSpPr>
            <p:cNvPr name="TextBox 42" id="42"/>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43" id="43"/>
          <p:cNvGrpSpPr/>
          <p:nvPr/>
        </p:nvGrpSpPr>
        <p:grpSpPr>
          <a:xfrm rot="0">
            <a:off x="16649789" y="9333018"/>
            <a:ext cx="154021" cy="371961"/>
            <a:chOff x="0" y="0"/>
            <a:chExt cx="48650" cy="117490"/>
          </a:xfrm>
        </p:grpSpPr>
        <p:sp>
          <p:nvSpPr>
            <p:cNvPr name="Freeform 44" id="44"/>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FD841F"/>
            </a:solidFill>
          </p:spPr>
        </p:sp>
        <p:sp>
          <p:nvSpPr>
            <p:cNvPr name="TextBox 45" id="45"/>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TextBox 46" id="46"/>
          <p:cNvSpPr txBox="true"/>
          <p:nvPr/>
        </p:nvSpPr>
        <p:spPr>
          <a:xfrm rot="0">
            <a:off x="979699" y="147507"/>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04</a:t>
            </a:r>
          </a:p>
        </p:txBody>
      </p:sp>
      <p:sp>
        <p:nvSpPr>
          <p:cNvPr name="Freeform 47" id="47"/>
          <p:cNvSpPr/>
          <p:nvPr/>
        </p:nvSpPr>
        <p:spPr>
          <a:xfrm flipH="false" flipV="false" rot="0">
            <a:off x="8390552" y="9018792"/>
            <a:ext cx="1506897" cy="602759"/>
          </a:xfrm>
          <a:custGeom>
            <a:avLst/>
            <a:gdLst/>
            <a:ahLst/>
            <a:cxnLst/>
            <a:rect r="r" b="b" t="t" l="l"/>
            <a:pathLst>
              <a:path h="602759" w="1506897">
                <a:moveTo>
                  <a:pt x="0" y="0"/>
                </a:moveTo>
                <a:lnTo>
                  <a:pt x="1506896" y="0"/>
                </a:lnTo>
                <a:lnTo>
                  <a:pt x="1506896" y="602759"/>
                </a:lnTo>
                <a:lnTo>
                  <a:pt x="0" y="602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8" id="48"/>
          <p:cNvGrpSpPr/>
          <p:nvPr/>
        </p:nvGrpSpPr>
        <p:grpSpPr>
          <a:xfrm rot="0">
            <a:off x="11161383" y="6408716"/>
            <a:ext cx="2894320" cy="3580693"/>
            <a:chOff x="0" y="0"/>
            <a:chExt cx="812800" cy="1005551"/>
          </a:xfrm>
        </p:grpSpPr>
        <p:sp>
          <p:nvSpPr>
            <p:cNvPr name="Freeform 49" id="49"/>
            <p:cNvSpPr/>
            <p:nvPr/>
          </p:nvSpPr>
          <p:spPr>
            <a:xfrm flipH="false" flipV="false" rot="0">
              <a:off x="0" y="0"/>
              <a:ext cx="812800" cy="1005551"/>
            </a:xfrm>
            <a:custGeom>
              <a:avLst/>
              <a:gdLst/>
              <a:ahLst/>
              <a:cxnLst/>
              <a:rect r="r" b="b" t="t" l="l"/>
              <a:pathLst>
                <a:path h="1005551" w="812800">
                  <a:moveTo>
                    <a:pt x="85596" y="0"/>
                  </a:moveTo>
                  <a:lnTo>
                    <a:pt x="727204" y="0"/>
                  </a:lnTo>
                  <a:cubicBezTo>
                    <a:pt x="774477" y="0"/>
                    <a:pt x="812800" y="38323"/>
                    <a:pt x="812800" y="85596"/>
                  </a:cubicBezTo>
                  <a:lnTo>
                    <a:pt x="812800" y="919956"/>
                  </a:lnTo>
                  <a:cubicBezTo>
                    <a:pt x="812800" y="967229"/>
                    <a:pt x="774477" y="1005551"/>
                    <a:pt x="727204" y="1005551"/>
                  </a:cubicBezTo>
                  <a:lnTo>
                    <a:pt x="85596" y="1005551"/>
                  </a:lnTo>
                  <a:cubicBezTo>
                    <a:pt x="38323" y="1005551"/>
                    <a:pt x="0" y="967229"/>
                    <a:pt x="0" y="919956"/>
                  </a:cubicBezTo>
                  <a:lnTo>
                    <a:pt x="0" y="85596"/>
                  </a:lnTo>
                  <a:cubicBezTo>
                    <a:pt x="0" y="38323"/>
                    <a:pt x="38323" y="0"/>
                    <a:pt x="85596" y="0"/>
                  </a:cubicBezTo>
                  <a:close/>
                </a:path>
              </a:pathLst>
            </a:custGeom>
            <a:solidFill>
              <a:srgbClr val="000000">
                <a:alpha val="0"/>
              </a:srgbClr>
            </a:solidFill>
            <a:ln w="38100" cap="rnd">
              <a:solidFill>
                <a:srgbClr val="9C2C77"/>
              </a:solidFill>
              <a:prstDash val="lgDash"/>
              <a:round/>
            </a:ln>
          </p:spPr>
        </p:sp>
        <p:sp>
          <p:nvSpPr>
            <p:cNvPr name="TextBox 50" id="50"/>
            <p:cNvSpPr txBox="true"/>
            <p:nvPr/>
          </p:nvSpPr>
          <p:spPr>
            <a:xfrm>
              <a:off x="0" y="-57150"/>
              <a:ext cx="812800" cy="1062701"/>
            </a:xfrm>
            <a:prstGeom prst="rect">
              <a:avLst/>
            </a:prstGeom>
          </p:spPr>
          <p:txBody>
            <a:bodyPr anchor="ctr" rtlCol="false" tIns="52864" lIns="52864" bIns="52864" rIns="52864"/>
            <a:lstStyle/>
            <a:p>
              <a:pPr algn="ctr">
                <a:lnSpc>
                  <a:spcPts val="3205"/>
                </a:lnSpc>
              </a:pPr>
            </a:p>
          </p:txBody>
        </p:sp>
      </p:grpSp>
      <p:grpSp>
        <p:nvGrpSpPr>
          <p:cNvPr name="Group 51" id="51"/>
          <p:cNvGrpSpPr/>
          <p:nvPr/>
        </p:nvGrpSpPr>
        <p:grpSpPr>
          <a:xfrm rot="0">
            <a:off x="11549853" y="5953094"/>
            <a:ext cx="2117380" cy="911245"/>
            <a:chOff x="0" y="0"/>
            <a:chExt cx="6226810" cy="2679797"/>
          </a:xfrm>
        </p:grpSpPr>
        <p:sp>
          <p:nvSpPr>
            <p:cNvPr name="Freeform 52" id="52"/>
            <p:cNvSpPr/>
            <p:nvPr/>
          </p:nvSpPr>
          <p:spPr>
            <a:xfrm flipH="false" flipV="false" rot="0">
              <a:off x="0" y="-123190"/>
              <a:ext cx="6226810" cy="2926177"/>
            </a:xfrm>
            <a:custGeom>
              <a:avLst/>
              <a:gdLst/>
              <a:ahLst/>
              <a:cxnLst/>
              <a:rect r="r" b="b" t="t" l="l"/>
              <a:pathLst>
                <a:path h="2926177" w="6226810">
                  <a:moveTo>
                    <a:pt x="6226810" y="574040"/>
                  </a:moveTo>
                  <a:lnTo>
                    <a:pt x="0" y="574040"/>
                  </a:lnTo>
                  <a:lnTo>
                    <a:pt x="0" y="2359758"/>
                  </a:lnTo>
                  <a:lnTo>
                    <a:pt x="6226810" y="2359758"/>
                  </a:lnTo>
                  <a:lnTo>
                    <a:pt x="6226810" y="574040"/>
                  </a:lnTo>
                  <a:close/>
                  <a:moveTo>
                    <a:pt x="0" y="2359758"/>
                  </a:moveTo>
                  <a:lnTo>
                    <a:pt x="0" y="2435958"/>
                  </a:lnTo>
                  <a:cubicBezTo>
                    <a:pt x="2360930" y="2926177"/>
                    <a:pt x="3865880" y="2926177"/>
                    <a:pt x="6226810" y="2435958"/>
                  </a:cubicBezTo>
                  <a:lnTo>
                    <a:pt x="6226810" y="2359758"/>
                  </a:lnTo>
                  <a:lnTo>
                    <a:pt x="0" y="2359758"/>
                  </a:lnTo>
                  <a:close/>
                  <a:moveTo>
                    <a:pt x="6226810" y="490220"/>
                  </a:moveTo>
                  <a:cubicBezTo>
                    <a:pt x="3865880" y="0"/>
                    <a:pt x="2360930" y="0"/>
                    <a:pt x="0" y="490220"/>
                  </a:cubicBezTo>
                  <a:lnTo>
                    <a:pt x="0" y="574040"/>
                  </a:lnTo>
                  <a:lnTo>
                    <a:pt x="6226810" y="574040"/>
                  </a:lnTo>
                  <a:cubicBezTo>
                    <a:pt x="6226810" y="574040"/>
                    <a:pt x="6226810" y="490220"/>
                    <a:pt x="6226810" y="490220"/>
                  </a:cubicBezTo>
                  <a:close/>
                </a:path>
              </a:pathLst>
            </a:custGeom>
            <a:solidFill>
              <a:srgbClr val="9C2C77"/>
            </a:solidFill>
          </p:spPr>
        </p:sp>
      </p:grpSp>
      <p:sp>
        <p:nvSpPr>
          <p:cNvPr name="TextBox 53" id="53"/>
          <p:cNvSpPr txBox="true"/>
          <p:nvPr/>
        </p:nvSpPr>
        <p:spPr>
          <a:xfrm rot="0">
            <a:off x="11602023" y="6113950"/>
            <a:ext cx="2065210" cy="533400"/>
          </a:xfrm>
          <a:prstGeom prst="rect">
            <a:avLst/>
          </a:prstGeom>
        </p:spPr>
        <p:txBody>
          <a:bodyPr anchor="t" rtlCol="false" tIns="0" lIns="0" bIns="0" rIns="0">
            <a:spAutoFit/>
          </a:bodyPr>
          <a:lstStyle/>
          <a:p>
            <a:pPr algn="ctr" marL="0" indent="0" lvl="1">
              <a:lnSpc>
                <a:spcPts val="4200"/>
              </a:lnSpc>
              <a:spcBef>
                <a:spcPct val="0"/>
              </a:spcBef>
            </a:pPr>
            <a:r>
              <a:rPr lang="en-US" sz="3000" spc="96">
                <a:solidFill>
                  <a:srgbClr val="FFFFFF"/>
                </a:solidFill>
                <a:latin typeface="Barlow Semi-Bold"/>
              </a:rPr>
              <a:t>VOLUME</a:t>
            </a:r>
          </a:p>
        </p:txBody>
      </p:sp>
      <p:sp>
        <p:nvSpPr>
          <p:cNvPr name="TextBox 54" id="54"/>
          <p:cNvSpPr txBox="true"/>
          <p:nvPr/>
        </p:nvSpPr>
        <p:spPr>
          <a:xfrm rot="0">
            <a:off x="11464995" y="7313817"/>
            <a:ext cx="2339267" cy="1704975"/>
          </a:xfrm>
          <a:prstGeom prst="rect">
            <a:avLst/>
          </a:prstGeom>
        </p:spPr>
        <p:txBody>
          <a:bodyPr anchor="t" rtlCol="false" tIns="0" lIns="0" bIns="0" rIns="0">
            <a:spAutoFit/>
          </a:bodyPr>
          <a:lstStyle/>
          <a:p>
            <a:pPr algn="ctr" marL="0" indent="0" lvl="0">
              <a:lnSpc>
                <a:spcPts val="4500"/>
              </a:lnSpc>
              <a:spcBef>
                <a:spcPct val="0"/>
              </a:spcBef>
            </a:pPr>
            <a:r>
              <a:rPr lang="en-US" sz="3000" spc="156">
                <a:solidFill>
                  <a:srgbClr val="000000"/>
                </a:solidFill>
                <a:latin typeface="Barlow SemiCondensed"/>
              </a:rPr>
              <a:t>Volume of Stock traded on that day</a:t>
            </a:r>
          </a:p>
        </p:txBody>
      </p:sp>
      <p:grpSp>
        <p:nvGrpSpPr>
          <p:cNvPr name="Group 55" id="55"/>
          <p:cNvGrpSpPr/>
          <p:nvPr/>
        </p:nvGrpSpPr>
        <p:grpSpPr>
          <a:xfrm rot="0">
            <a:off x="4232297" y="6408716"/>
            <a:ext cx="2894320" cy="3580693"/>
            <a:chOff x="0" y="0"/>
            <a:chExt cx="812800" cy="1005551"/>
          </a:xfrm>
        </p:grpSpPr>
        <p:sp>
          <p:nvSpPr>
            <p:cNvPr name="Freeform 56" id="56"/>
            <p:cNvSpPr/>
            <p:nvPr/>
          </p:nvSpPr>
          <p:spPr>
            <a:xfrm flipH="false" flipV="false" rot="0">
              <a:off x="0" y="0"/>
              <a:ext cx="812800" cy="1005551"/>
            </a:xfrm>
            <a:custGeom>
              <a:avLst/>
              <a:gdLst/>
              <a:ahLst/>
              <a:cxnLst/>
              <a:rect r="r" b="b" t="t" l="l"/>
              <a:pathLst>
                <a:path h="1005551" w="812800">
                  <a:moveTo>
                    <a:pt x="85596" y="0"/>
                  </a:moveTo>
                  <a:lnTo>
                    <a:pt x="727204" y="0"/>
                  </a:lnTo>
                  <a:cubicBezTo>
                    <a:pt x="774477" y="0"/>
                    <a:pt x="812800" y="38323"/>
                    <a:pt x="812800" y="85596"/>
                  </a:cubicBezTo>
                  <a:lnTo>
                    <a:pt x="812800" y="919956"/>
                  </a:lnTo>
                  <a:cubicBezTo>
                    <a:pt x="812800" y="967229"/>
                    <a:pt x="774477" y="1005551"/>
                    <a:pt x="727204" y="1005551"/>
                  </a:cubicBezTo>
                  <a:lnTo>
                    <a:pt x="85596" y="1005551"/>
                  </a:lnTo>
                  <a:cubicBezTo>
                    <a:pt x="38323" y="1005551"/>
                    <a:pt x="0" y="967229"/>
                    <a:pt x="0" y="919956"/>
                  </a:cubicBezTo>
                  <a:lnTo>
                    <a:pt x="0" y="85596"/>
                  </a:lnTo>
                  <a:cubicBezTo>
                    <a:pt x="0" y="38323"/>
                    <a:pt x="38323" y="0"/>
                    <a:pt x="85596" y="0"/>
                  </a:cubicBezTo>
                  <a:close/>
                </a:path>
              </a:pathLst>
            </a:custGeom>
            <a:solidFill>
              <a:srgbClr val="000000">
                <a:alpha val="0"/>
              </a:srgbClr>
            </a:solidFill>
            <a:ln w="38100" cap="rnd">
              <a:solidFill>
                <a:srgbClr val="FD841F"/>
              </a:solidFill>
              <a:prstDash val="lgDash"/>
              <a:round/>
            </a:ln>
          </p:spPr>
        </p:sp>
        <p:sp>
          <p:nvSpPr>
            <p:cNvPr name="TextBox 57" id="57"/>
            <p:cNvSpPr txBox="true"/>
            <p:nvPr/>
          </p:nvSpPr>
          <p:spPr>
            <a:xfrm>
              <a:off x="0" y="-57150"/>
              <a:ext cx="812800" cy="1062701"/>
            </a:xfrm>
            <a:prstGeom prst="rect">
              <a:avLst/>
            </a:prstGeom>
          </p:spPr>
          <p:txBody>
            <a:bodyPr anchor="ctr" rtlCol="false" tIns="52864" lIns="52864" bIns="52864" rIns="52864"/>
            <a:lstStyle/>
            <a:p>
              <a:pPr algn="ctr">
                <a:lnSpc>
                  <a:spcPts val="3205"/>
                </a:lnSpc>
              </a:pPr>
            </a:p>
          </p:txBody>
        </p:sp>
      </p:grpSp>
      <p:grpSp>
        <p:nvGrpSpPr>
          <p:cNvPr name="Group 58" id="58"/>
          <p:cNvGrpSpPr/>
          <p:nvPr/>
        </p:nvGrpSpPr>
        <p:grpSpPr>
          <a:xfrm rot="0">
            <a:off x="4620767" y="5953094"/>
            <a:ext cx="2117380" cy="911245"/>
            <a:chOff x="0" y="0"/>
            <a:chExt cx="6226810" cy="2679797"/>
          </a:xfrm>
        </p:grpSpPr>
        <p:sp>
          <p:nvSpPr>
            <p:cNvPr name="Freeform 59" id="59"/>
            <p:cNvSpPr/>
            <p:nvPr/>
          </p:nvSpPr>
          <p:spPr>
            <a:xfrm flipH="false" flipV="false" rot="0">
              <a:off x="0" y="-123190"/>
              <a:ext cx="6226810" cy="2926177"/>
            </a:xfrm>
            <a:custGeom>
              <a:avLst/>
              <a:gdLst/>
              <a:ahLst/>
              <a:cxnLst/>
              <a:rect r="r" b="b" t="t" l="l"/>
              <a:pathLst>
                <a:path h="2926177" w="6226810">
                  <a:moveTo>
                    <a:pt x="6226810" y="574040"/>
                  </a:moveTo>
                  <a:lnTo>
                    <a:pt x="0" y="574040"/>
                  </a:lnTo>
                  <a:lnTo>
                    <a:pt x="0" y="2359758"/>
                  </a:lnTo>
                  <a:lnTo>
                    <a:pt x="6226810" y="2359758"/>
                  </a:lnTo>
                  <a:lnTo>
                    <a:pt x="6226810" y="574040"/>
                  </a:lnTo>
                  <a:close/>
                  <a:moveTo>
                    <a:pt x="0" y="2359758"/>
                  </a:moveTo>
                  <a:lnTo>
                    <a:pt x="0" y="2435958"/>
                  </a:lnTo>
                  <a:cubicBezTo>
                    <a:pt x="2360930" y="2926177"/>
                    <a:pt x="3865880" y="2926177"/>
                    <a:pt x="6226810" y="2435958"/>
                  </a:cubicBezTo>
                  <a:lnTo>
                    <a:pt x="6226810" y="2359758"/>
                  </a:lnTo>
                  <a:lnTo>
                    <a:pt x="0" y="2359758"/>
                  </a:lnTo>
                  <a:close/>
                  <a:moveTo>
                    <a:pt x="6226810" y="490220"/>
                  </a:moveTo>
                  <a:cubicBezTo>
                    <a:pt x="3865880" y="0"/>
                    <a:pt x="2360930" y="0"/>
                    <a:pt x="0" y="490220"/>
                  </a:cubicBezTo>
                  <a:lnTo>
                    <a:pt x="0" y="574040"/>
                  </a:lnTo>
                  <a:lnTo>
                    <a:pt x="6226810" y="574040"/>
                  </a:lnTo>
                  <a:cubicBezTo>
                    <a:pt x="6226810" y="574040"/>
                    <a:pt x="6226810" y="490220"/>
                    <a:pt x="6226810" y="490220"/>
                  </a:cubicBezTo>
                  <a:close/>
                </a:path>
              </a:pathLst>
            </a:custGeom>
            <a:solidFill>
              <a:srgbClr val="FD841F"/>
            </a:solidFill>
          </p:spPr>
        </p:sp>
      </p:grpSp>
      <p:sp>
        <p:nvSpPr>
          <p:cNvPr name="TextBox 60" id="60"/>
          <p:cNvSpPr txBox="true"/>
          <p:nvPr/>
        </p:nvSpPr>
        <p:spPr>
          <a:xfrm rot="0">
            <a:off x="4646852" y="6103916"/>
            <a:ext cx="2065210" cy="533400"/>
          </a:xfrm>
          <a:prstGeom prst="rect">
            <a:avLst/>
          </a:prstGeom>
        </p:spPr>
        <p:txBody>
          <a:bodyPr anchor="t" rtlCol="false" tIns="0" lIns="0" bIns="0" rIns="0">
            <a:spAutoFit/>
          </a:bodyPr>
          <a:lstStyle/>
          <a:p>
            <a:pPr algn="ctr" marL="0" indent="0" lvl="1">
              <a:lnSpc>
                <a:spcPts val="4200"/>
              </a:lnSpc>
              <a:spcBef>
                <a:spcPct val="0"/>
              </a:spcBef>
            </a:pPr>
            <a:r>
              <a:rPr lang="en-US" sz="3000" spc="96">
                <a:solidFill>
                  <a:srgbClr val="FFFFFF"/>
                </a:solidFill>
                <a:latin typeface="Barlow Semi-Bold"/>
              </a:rPr>
              <a:t>CLOSE</a:t>
            </a:r>
          </a:p>
        </p:txBody>
      </p:sp>
      <p:sp>
        <p:nvSpPr>
          <p:cNvPr name="TextBox 61" id="61"/>
          <p:cNvSpPr txBox="true"/>
          <p:nvPr/>
        </p:nvSpPr>
        <p:spPr>
          <a:xfrm rot="0">
            <a:off x="4496781" y="7313817"/>
            <a:ext cx="2365352" cy="1704975"/>
          </a:xfrm>
          <a:prstGeom prst="rect">
            <a:avLst/>
          </a:prstGeom>
        </p:spPr>
        <p:txBody>
          <a:bodyPr anchor="t" rtlCol="false" tIns="0" lIns="0" bIns="0" rIns="0">
            <a:spAutoFit/>
          </a:bodyPr>
          <a:lstStyle/>
          <a:p>
            <a:pPr algn="ctr" marL="0" indent="0" lvl="0">
              <a:lnSpc>
                <a:spcPts val="4500"/>
              </a:lnSpc>
              <a:spcBef>
                <a:spcPct val="0"/>
              </a:spcBef>
            </a:pPr>
            <a:r>
              <a:rPr lang="en-US" sz="3000" spc="156">
                <a:solidFill>
                  <a:srgbClr val="000000"/>
                </a:solidFill>
                <a:latin typeface="Barlow SemiCondensed"/>
              </a:rPr>
              <a:t>Price of the Stock at closing time</a:t>
            </a:r>
          </a:p>
        </p:txBody>
      </p:sp>
      <p:grpSp>
        <p:nvGrpSpPr>
          <p:cNvPr name="Group 62" id="62"/>
          <p:cNvGrpSpPr/>
          <p:nvPr/>
        </p:nvGrpSpPr>
        <p:grpSpPr>
          <a:xfrm rot="0">
            <a:off x="7696840" y="6408716"/>
            <a:ext cx="2894320" cy="3580693"/>
            <a:chOff x="0" y="0"/>
            <a:chExt cx="812800" cy="1005551"/>
          </a:xfrm>
        </p:grpSpPr>
        <p:sp>
          <p:nvSpPr>
            <p:cNvPr name="Freeform 63" id="63"/>
            <p:cNvSpPr/>
            <p:nvPr/>
          </p:nvSpPr>
          <p:spPr>
            <a:xfrm flipH="false" flipV="false" rot="0">
              <a:off x="0" y="0"/>
              <a:ext cx="812800" cy="1005551"/>
            </a:xfrm>
            <a:custGeom>
              <a:avLst/>
              <a:gdLst/>
              <a:ahLst/>
              <a:cxnLst/>
              <a:rect r="r" b="b" t="t" l="l"/>
              <a:pathLst>
                <a:path h="1005551" w="812800">
                  <a:moveTo>
                    <a:pt x="85596" y="0"/>
                  </a:moveTo>
                  <a:lnTo>
                    <a:pt x="727204" y="0"/>
                  </a:lnTo>
                  <a:cubicBezTo>
                    <a:pt x="774477" y="0"/>
                    <a:pt x="812800" y="38323"/>
                    <a:pt x="812800" y="85596"/>
                  </a:cubicBezTo>
                  <a:lnTo>
                    <a:pt x="812800" y="919956"/>
                  </a:lnTo>
                  <a:cubicBezTo>
                    <a:pt x="812800" y="967229"/>
                    <a:pt x="774477" y="1005551"/>
                    <a:pt x="727204" y="1005551"/>
                  </a:cubicBezTo>
                  <a:lnTo>
                    <a:pt x="85596" y="1005551"/>
                  </a:lnTo>
                  <a:cubicBezTo>
                    <a:pt x="38323" y="1005551"/>
                    <a:pt x="0" y="967229"/>
                    <a:pt x="0" y="919956"/>
                  </a:cubicBezTo>
                  <a:lnTo>
                    <a:pt x="0" y="85596"/>
                  </a:lnTo>
                  <a:cubicBezTo>
                    <a:pt x="0" y="38323"/>
                    <a:pt x="38323" y="0"/>
                    <a:pt x="85596" y="0"/>
                  </a:cubicBezTo>
                  <a:close/>
                </a:path>
              </a:pathLst>
            </a:custGeom>
            <a:solidFill>
              <a:srgbClr val="000000">
                <a:alpha val="0"/>
              </a:srgbClr>
            </a:solidFill>
            <a:ln w="38100" cap="rnd">
              <a:solidFill>
                <a:srgbClr val="E14D2A"/>
              </a:solidFill>
              <a:prstDash val="lgDash"/>
              <a:round/>
            </a:ln>
          </p:spPr>
        </p:sp>
        <p:sp>
          <p:nvSpPr>
            <p:cNvPr name="TextBox 64" id="64"/>
            <p:cNvSpPr txBox="true"/>
            <p:nvPr/>
          </p:nvSpPr>
          <p:spPr>
            <a:xfrm>
              <a:off x="0" y="-57150"/>
              <a:ext cx="812800" cy="1062701"/>
            </a:xfrm>
            <a:prstGeom prst="rect">
              <a:avLst/>
            </a:prstGeom>
          </p:spPr>
          <p:txBody>
            <a:bodyPr anchor="ctr" rtlCol="false" tIns="52864" lIns="52864" bIns="52864" rIns="52864"/>
            <a:lstStyle/>
            <a:p>
              <a:pPr algn="ctr">
                <a:lnSpc>
                  <a:spcPts val="3205"/>
                </a:lnSpc>
              </a:pPr>
            </a:p>
          </p:txBody>
        </p:sp>
      </p:grpSp>
      <p:grpSp>
        <p:nvGrpSpPr>
          <p:cNvPr name="Group 65" id="65"/>
          <p:cNvGrpSpPr/>
          <p:nvPr/>
        </p:nvGrpSpPr>
        <p:grpSpPr>
          <a:xfrm rot="0">
            <a:off x="8085310" y="5953094"/>
            <a:ext cx="2117380" cy="911245"/>
            <a:chOff x="0" y="0"/>
            <a:chExt cx="6226810" cy="2679797"/>
          </a:xfrm>
        </p:grpSpPr>
        <p:sp>
          <p:nvSpPr>
            <p:cNvPr name="Freeform 66" id="66"/>
            <p:cNvSpPr/>
            <p:nvPr/>
          </p:nvSpPr>
          <p:spPr>
            <a:xfrm flipH="false" flipV="false" rot="0">
              <a:off x="0" y="-123190"/>
              <a:ext cx="6226810" cy="2926177"/>
            </a:xfrm>
            <a:custGeom>
              <a:avLst/>
              <a:gdLst/>
              <a:ahLst/>
              <a:cxnLst/>
              <a:rect r="r" b="b" t="t" l="l"/>
              <a:pathLst>
                <a:path h="2926177" w="6226810">
                  <a:moveTo>
                    <a:pt x="6226810" y="574040"/>
                  </a:moveTo>
                  <a:lnTo>
                    <a:pt x="0" y="574040"/>
                  </a:lnTo>
                  <a:lnTo>
                    <a:pt x="0" y="2359758"/>
                  </a:lnTo>
                  <a:lnTo>
                    <a:pt x="6226810" y="2359758"/>
                  </a:lnTo>
                  <a:lnTo>
                    <a:pt x="6226810" y="574040"/>
                  </a:lnTo>
                  <a:close/>
                  <a:moveTo>
                    <a:pt x="0" y="2359758"/>
                  </a:moveTo>
                  <a:lnTo>
                    <a:pt x="0" y="2435958"/>
                  </a:lnTo>
                  <a:cubicBezTo>
                    <a:pt x="2360930" y="2926177"/>
                    <a:pt x="3865880" y="2926177"/>
                    <a:pt x="6226810" y="2435958"/>
                  </a:cubicBezTo>
                  <a:lnTo>
                    <a:pt x="6226810" y="2359758"/>
                  </a:lnTo>
                  <a:lnTo>
                    <a:pt x="0" y="2359758"/>
                  </a:lnTo>
                  <a:close/>
                  <a:moveTo>
                    <a:pt x="6226810" y="490220"/>
                  </a:moveTo>
                  <a:cubicBezTo>
                    <a:pt x="3865880" y="0"/>
                    <a:pt x="2360930" y="0"/>
                    <a:pt x="0" y="490220"/>
                  </a:cubicBezTo>
                  <a:lnTo>
                    <a:pt x="0" y="574040"/>
                  </a:lnTo>
                  <a:lnTo>
                    <a:pt x="6226810" y="574040"/>
                  </a:lnTo>
                  <a:cubicBezTo>
                    <a:pt x="6226810" y="574040"/>
                    <a:pt x="6226810" y="490220"/>
                    <a:pt x="6226810" y="490220"/>
                  </a:cubicBezTo>
                  <a:close/>
                </a:path>
              </a:pathLst>
            </a:custGeom>
            <a:solidFill>
              <a:srgbClr val="E14D2A"/>
            </a:solidFill>
          </p:spPr>
        </p:sp>
      </p:grpSp>
      <p:sp>
        <p:nvSpPr>
          <p:cNvPr name="TextBox 67" id="67"/>
          <p:cNvSpPr txBox="true"/>
          <p:nvPr/>
        </p:nvSpPr>
        <p:spPr>
          <a:xfrm rot="0">
            <a:off x="8137480" y="6075850"/>
            <a:ext cx="2065210" cy="533400"/>
          </a:xfrm>
          <a:prstGeom prst="rect">
            <a:avLst/>
          </a:prstGeom>
        </p:spPr>
        <p:txBody>
          <a:bodyPr anchor="t" rtlCol="false" tIns="0" lIns="0" bIns="0" rIns="0">
            <a:spAutoFit/>
          </a:bodyPr>
          <a:lstStyle/>
          <a:p>
            <a:pPr algn="ctr" marL="0" indent="0" lvl="1">
              <a:lnSpc>
                <a:spcPts val="4200"/>
              </a:lnSpc>
              <a:spcBef>
                <a:spcPct val="0"/>
              </a:spcBef>
            </a:pPr>
            <a:r>
              <a:rPr lang="en-US" sz="3000" spc="96">
                <a:solidFill>
                  <a:srgbClr val="FFFFFF"/>
                </a:solidFill>
                <a:latin typeface="Barlow Semi-Bold"/>
              </a:rPr>
              <a:t>ADJ CLOSE</a:t>
            </a:r>
          </a:p>
        </p:txBody>
      </p:sp>
      <p:sp>
        <p:nvSpPr>
          <p:cNvPr name="TextBox 68" id="68"/>
          <p:cNvSpPr txBox="true"/>
          <p:nvPr/>
        </p:nvSpPr>
        <p:spPr>
          <a:xfrm rot="0">
            <a:off x="7916069" y="7351917"/>
            <a:ext cx="2455863" cy="1883966"/>
          </a:xfrm>
          <a:prstGeom prst="rect">
            <a:avLst/>
          </a:prstGeom>
        </p:spPr>
        <p:txBody>
          <a:bodyPr anchor="t" rtlCol="false" tIns="0" lIns="0" bIns="0" rIns="0">
            <a:spAutoFit/>
          </a:bodyPr>
          <a:lstStyle/>
          <a:p>
            <a:pPr algn="ctr" marL="0" indent="0" lvl="0">
              <a:lnSpc>
                <a:spcPts val="3765"/>
              </a:lnSpc>
              <a:spcBef>
                <a:spcPct val="0"/>
              </a:spcBef>
            </a:pPr>
            <a:r>
              <a:rPr lang="en-US" sz="2510" spc="130">
                <a:solidFill>
                  <a:srgbClr val="000000"/>
                </a:solidFill>
                <a:latin typeface="Barlow SemiCondensed"/>
              </a:rPr>
              <a:t>Closing price considering Dividend and splits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AutoShape 2" id="2"/>
          <p:cNvSpPr/>
          <p:nvPr/>
        </p:nvSpPr>
        <p:spPr>
          <a:xfrm>
            <a:off x="5652044" y="2319101"/>
            <a:ext cx="2017200" cy="1631572"/>
          </a:xfrm>
          <a:prstGeom prst="line">
            <a:avLst/>
          </a:prstGeom>
          <a:ln cap="flat" w="47625">
            <a:solidFill>
              <a:srgbClr val="CFCFCF"/>
            </a:solidFill>
            <a:prstDash val="sysDash"/>
            <a:headEnd type="none" len="sm" w="sm"/>
            <a:tailEnd type="none" len="sm" w="sm"/>
          </a:ln>
        </p:spPr>
      </p:sp>
      <p:sp>
        <p:nvSpPr>
          <p:cNvPr name="AutoShape 3" id="3"/>
          <p:cNvSpPr/>
          <p:nvPr/>
        </p:nvSpPr>
        <p:spPr>
          <a:xfrm flipV="true">
            <a:off x="5652044" y="5578983"/>
            <a:ext cx="1997938" cy="582368"/>
          </a:xfrm>
          <a:prstGeom prst="line">
            <a:avLst/>
          </a:prstGeom>
          <a:ln cap="flat" w="47625">
            <a:solidFill>
              <a:srgbClr val="CFCFCF"/>
            </a:solidFill>
            <a:prstDash val="sysDash"/>
            <a:headEnd type="none" len="sm" w="sm"/>
            <a:tailEnd type="none" len="sm" w="sm"/>
          </a:ln>
        </p:spPr>
      </p:sp>
      <p:sp>
        <p:nvSpPr>
          <p:cNvPr name="AutoShape 4" id="4"/>
          <p:cNvSpPr/>
          <p:nvPr/>
        </p:nvSpPr>
        <p:spPr>
          <a:xfrm flipV="true">
            <a:off x="10638019" y="4831882"/>
            <a:ext cx="2232990" cy="186702"/>
          </a:xfrm>
          <a:prstGeom prst="line">
            <a:avLst/>
          </a:prstGeom>
          <a:ln cap="flat" w="47625">
            <a:solidFill>
              <a:srgbClr val="CFCFCF"/>
            </a:solidFill>
            <a:prstDash val="sysDash"/>
            <a:headEnd type="none" len="sm" w="sm"/>
            <a:tailEnd type="none" len="sm" w="sm"/>
          </a:ln>
        </p:spPr>
      </p:sp>
      <p:grpSp>
        <p:nvGrpSpPr>
          <p:cNvPr name="Group 5" id="5"/>
          <p:cNvGrpSpPr/>
          <p:nvPr/>
        </p:nvGrpSpPr>
        <p:grpSpPr>
          <a:xfrm rot="0">
            <a:off x="7649981" y="3649481"/>
            <a:ext cx="2988037" cy="29880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116594" y="0"/>
                  </a:moveTo>
                  <a:lnTo>
                    <a:pt x="696206" y="0"/>
                  </a:lnTo>
                  <a:cubicBezTo>
                    <a:pt x="727129" y="0"/>
                    <a:pt x="756785" y="12284"/>
                    <a:pt x="778650" y="34150"/>
                  </a:cubicBezTo>
                  <a:cubicBezTo>
                    <a:pt x="800516" y="56015"/>
                    <a:pt x="812800" y="85671"/>
                    <a:pt x="812800" y="116594"/>
                  </a:cubicBezTo>
                  <a:lnTo>
                    <a:pt x="812800" y="696206"/>
                  </a:lnTo>
                  <a:cubicBezTo>
                    <a:pt x="812800" y="727129"/>
                    <a:pt x="800516" y="756785"/>
                    <a:pt x="778650" y="778650"/>
                  </a:cubicBezTo>
                  <a:cubicBezTo>
                    <a:pt x="756785" y="800516"/>
                    <a:pt x="727129" y="812800"/>
                    <a:pt x="696206" y="812800"/>
                  </a:cubicBezTo>
                  <a:lnTo>
                    <a:pt x="116594" y="812800"/>
                  </a:lnTo>
                  <a:cubicBezTo>
                    <a:pt x="85671" y="812800"/>
                    <a:pt x="56015" y="800516"/>
                    <a:pt x="34150" y="778650"/>
                  </a:cubicBezTo>
                  <a:cubicBezTo>
                    <a:pt x="12284" y="756785"/>
                    <a:pt x="0" y="727129"/>
                    <a:pt x="0" y="696206"/>
                  </a:cubicBezTo>
                  <a:lnTo>
                    <a:pt x="0" y="116594"/>
                  </a:lnTo>
                  <a:cubicBezTo>
                    <a:pt x="0" y="85671"/>
                    <a:pt x="12284" y="56015"/>
                    <a:pt x="34150" y="34150"/>
                  </a:cubicBezTo>
                  <a:cubicBezTo>
                    <a:pt x="56015" y="12284"/>
                    <a:pt x="85671" y="0"/>
                    <a:pt x="116594" y="0"/>
                  </a:cubicBezTo>
                  <a:close/>
                </a:path>
              </a:pathLst>
            </a:custGeom>
            <a:solidFill>
              <a:srgbClr val="CD104D"/>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grpSp>
        <p:nvGrpSpPr>
          <p:cNvPr name="Group 8" id="8"/>
          <p:cNvGrpSpPr>
            <a:grpSpLocks noChangeAspect="true"/>
          </p:cNvGrpSpPr>
          <p:nvPr/>
        </p:nvGrpSpPr>
        <p:grpSpPr>
          <a:xfrm rot="0">
            <a:off x="4488375" y="1737215"/>
            <a:ext cx="1163771" cy="1163771"/>
            <a:chOff x="0" y="0"/>
            <a:chExt cx="14400530" cy="14400530"/>
          </a:xfrm>
        </p:grpSpPr>
        <p:sp>
          <p:nvSpPr>
            <p:cNvPr name="Freeform 9" id="9"/>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D841F"/>
            </a:solidFill>
          </p:spPr>
        </p:sp>
      </p:grpSp>
      <p:grpSp>
        <p:nvGrpSpPr>
          <p:cNvPr name="Group 10" id="10"/>
          <p:cNvGrpSpPr>
            <a:grpSpLocks noChangeAspect="true"/>
          </p:cNvGrpSpPr>
          <p:nvPr/>
        </p:nvGrpSpPr>
        <p:grpSpPr>
          <a:xfrm rot="0">
            <a:off x="4488375" y="5579466"/>
            <a:ext cx="1163771" cy="1163771"/>
            <a:chOff x="0" y="0"/>
            <a:chExt cx="14400530" cy="14400530"/>
          </a:xfrm>
        </p:grpSpPr>
        <p:sp>
          <p:nvSpPr>
            <p:cNvPr name="Freeform 11" id="11"/>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D841F"/>
            </a:solidFill>
          </p:spPr>
        </p:sp>
      </p:grpSp>
      <p:grpSp>
        <p:nvGrpSpPr>
          <p:cNvPr name="Group 12" id="12"/>
          <p:cNvGrpSpPr>
            <a:grpSpLocks noChangeAspect="true"/>
          </p:cNvGrpSpPr>
          <p:nvPr/>
        </p:nvGrpSpPr>
        <p:grpSpPr>
          <a:xfrm rot="5400000">
            <a:off x="12870906" y="4249996"/>
            <a:ext cx="1163771" cy="1163771"/>
            <a:chOff x="0" y="0"/>
            <a:chExt cx="14400530" cy="14400530"/>
          </a:xfrm>
        </p:grpSpPr>
        <p:sp>
          <p:nvSpPr>
            <p:cNvPr name="Freeform 13" id="13"/>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FD841F"/>
            </a:solidFill>
          </p:spPr>
        </p:sp>
      </p:grpSp>
      <p:grpSp>
        <p:nvGrpSpPr>
          <p:cNvPr name="Group 14" id="14"/>
          <p:cNvGrpSpPr/>
          <p:nvPr/>
        </p:nvGrpSpPr>
        <p:grpSpPr>
          <a:xfrm rot="-8410583">
            <a:off x="15750433" y="8374768"/>
            <a:ext cx="3624990" cy="3115226"/>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16" id="16"/>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16214677" y="-1263375"/>
            <a:ext cx="1211476" cy="2336250"/>
            <a:chOff x="0" y="0"/>
            <a:chExt cx="319072" cy="615309"/>
          </a:xfrm>
        </p:grpSpPr>
        <p:sp>
          <p:nvSpPr>
            <p:cNvPr name="Freeform 18" id="18"/>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E14D2A"/>
            </a:solidFill>
          </p:spPr>
        </p:sp>
        <p:sp>
          <p:nvSpPr>
            <p:cNvPr name="TextBox 19" id="19"/>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20" id="20"/>
          <p:cNvGrpSpPr/>
          <p:nvPr/>
        </p:nvGrpSpPr>
        <p:grpSpPr>
          <a:xfrm rot="0">
            <a:off x="0" y="9507573"/>
            <a:ext cx="1361978" cy="371961"/>
            <a:chOff x="0" y="0"/>
            <a:chExt cx="430202" cy="117490"/>
          </a:xfrm>
        </p:grpSpPr>
        <p:sp>
          <p:nvSpPr>
            <p:cNvPr name="Freeform 21" id="21"/>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9C2C77"/>
            </a:solidFill>
          </p:spPr>
        </p:sp>
        <p:sp>
          <p:nvSpPr>
            <p:cNvPr name="TextBox 22" id="22"/>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23" id="23"/>
          <p:cNvGrpSpPr/>
          <p:nvPr/>
        </p:nvGrpSpPr>
        <p:grpSpPr>
          <a:xfrm rot="0">
            <a:off x="1508854" y="9526301"/>
            <a:ext cx="154021" cy="371961"/>
            <a:chOff x="0" y="0"/>
            <a:chExt cx="48650" cy="117490"/>
          </a:xfrm>
        </p:grpSpPr>
        <p:sp>
          <p:nvSpPr>
            <p:cNvPr name="Freeform 24" id="24"/>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9C2C77"/>
            </a:solidFill>
          </p:spPr>
        </p:sp>
        <p:sp>
          <p:nvSpPr>
            <p:cNvPr name="TextBox 25" id="25"/>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26" id="26"/>
          <p:cNvSpPr/>
          <p:nvPr/>
        </p:nvSpPr>
        <p:spPr>
          <a:xfrm flipH="false" flipV="false" rot="0">
            <a:off x="12870906" y="727321"/>
            <a:ext cx="1506897" cy="602759"/>
          </a:xfrm>
          <a:custGeom>
            <a:avLst/>
            <a:gdLst/>
            <a:ahLst/>
            <a:cxnLst/>
            <a:rect r="r" b="b" t="t" l="l"/>
            <a:pathLst>
              <a:path h="602759" w="1506897">
                <a:moveTo>
                  <a:pt x="0" y="0"/>
                </a:moveTo>
                <a:lnTo>
                  <a:pt x="1506896" y="0"/>
                </a:lnTo>
                <a:lnTo>
                  <a:pt x="1506896" y="602758"/>
                </a:lnTo>
                <a:lnTo>
                  <a:pt x="0" y="6027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8167271" y="4166771"/>
            <a:ext cx="1953458" cy="1953458"/>
          </a:xfrm>
          <a:custGeom>
            <a:avLst/>
            <a:gdLst/>
            <a:ahLst/>
            <a:cxnLst/>
            <a:rect r="r" b="b" t="t" l="l"/>
            <a:pathLst>
              <a:path h="1953458" w="1953458">
                <a:moveTo>
                  <a:pt x="0" y="0"/>
                </a:moveTo>
                <a:lnTo>
                  <a:pt x="1953458" y="0"/>
                </a:lnTo>
                <a:lnTo>
                  <a:pt x="1953458" y="1953458"/>
                </a:lnTo>
                <a:lnTo>
                  <a:pt x="0" y="1953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1028700" y="609600"/>
            <a:ext cx="6555194" cy="589915"/>
          </a:xfrm>
          <a:prstGeom prst="rect">
            <a:avLst/>
          </a:prstGeom>
        </p:spPr>
        <p:txBody>
          <a:bodyPr anchor="t" rtlCol="false" tIns="0" lIns="0" bIns="0" rIns="0">
            <a:spAutoFit/>
          </a:bodyPr>
          <a:lstStyle/>
          <a:p>
            <a:pPr>
              <a:lnSpc>
                <a:spcPts val="4759"/>
              </a:lnSpc>
            </a:pPr>
            <a:r>
              <a:rPr lang="en-US" sz="3399" spc="142">
                <a:solidFill>
                  <a:srgbClr val="000000"/>
                </a:solidFill>
                <a:latin typeface="Barlow Bold"/>
              </a:rPr>
              <a:t>3 ELEMENTS OF OUR PROJECT</a:t>
            </a:r>
          </a:p>
        </p:txBody>
      </p:sp>
      <p:sp>
        <p:nvSpPr>
          <p:cNvPr name="TextBox 29" id="29"/>
          <p:cNvSpPr txBox="true"/>
          <p:nvPr/>
        </p:nvSpPr>
        <p:spPr>
          <a:xfrm rot="0">
            <a:off x="1602509" y="3202697"/>
            <a:ext cx="4049638" cy="400523"/>
          </a:xfrm>
          <a:prstGeom prst="rect">
            <a:avLst/>
          </a:prstGeom>
        </p:spPr>
        <p:txBody>
          <a:bodyPr anchor="t" rtlCol="false" tIns="0" lIns="0" bIns="0" rIns="0">
            <a:spAutoFit/>
          </a:bodyPr>
          <a:lstStyle/>
          <a:p>
            <a:pPr algn="r" marL="0" indent="0" lvl="1">
              <a:lnSpc>
                <a:spcPts val="3247"/>
              </a:lnSpc>
              <a:spcBef>
                <a:spcPct val="0"/>
              </a:spcBef>
            </a:pPr>
            <a:r>
              <a:rPr lang="en-US" sz="2319" spc="74">
                <a:solidFill>
                  <a:srgbClr val="000000"/>
                </a:solidFill>
                <a:latin typeface="Barlow Semi-Bold"/>
              </a:rPr>
              <a:t>Stock Price Forecasting</a:t>
            </a:r>
          </a:p>
        </p:txBody>
      </p:sp>
      <p:sp>
        <p:nvSpPr>
          <p:cNvPr name="TextBox 30" id="30"/>
          <p:cNvSpPr txBox="true"/>
          <p:nvPr/>
        </p:nvSpPr>
        <p:spPr>
          <a:xfrm rot="0">
            <a:off x="680989" y="3771003"/>
            <a:ext cx="4971157" cy="1695069"/>
          </a:xfrm>
          <a:prstGeom prst="rect">
            <a:avLst/>
          </a:prstGeom>
        </p:spPr>
        <p:txBody>
          <a:bodyPr anchor="t" rtlCol="false" tIns="0" lIns="0" bIns="0" rIns="0">
            <a:spAutoFit/>
          </a:bodyPr>
          <a:lstStyle/>
          <a:p>
            <a:pPr algn="r">
              <a:lnSpc>
                <a:spcPts val="3389"/>
              </a:lnSpc>
            </a:pPr>
            <a:r>
              <a:rPr lang="en-US" sz="2259" spc="117">
                <a:solidFill>
                  <a:srgbClr val="000000"/>
                </a:solidFill>
                <a:latin typeface="Barlow SemiCondensed"/>
              </a:rPr>
              <a:t>Our model Utilises the data Set’s </a:t>
            </a:r>
          </a:p>
          <a:p>
            <a:pPr algn="r">
              <a:lnSpc>
                <a:spcPts val="3389"/>
              </a:lnSpc>
            </a:pPr>
            <a:r>
              <a:rPr lang="en-US" sz="2259" spc="117">
                <a:solidFill>
                  <a:srgbClr val="000000"/>
                </a:solidFill>
                <a:latin typeface="Barlow SemiCondensed"/>
              </a:rPr>
              <a:t>particular stocks for selected day ‘s closing and  previous 50 day’s Closing.</a:t>
            </a:r>
          </a:p>
          <a:p>
            <a:pPr algn="r" marL="0" indent="0" lvl="0">
              <a:lnSpc>
                <a:spcPts val="3389"/>
              </a:lnSpc>
              <a:spcBef>
                <a:spcPct val="0"/>
              </a:spcBef>
            </a:pPr>
            <a:r>
              <a:rPr lang="en-US" sz="2259" spc="117">
                <a:solidFill>
                  <a:srgbClr val="000000"/>
                </a:solidFill>
                <a:latin typeface="Barlow SemiCondensed"/>
              </a:rPr>
              <a:t>to Chart a normal plot.</a:t>
            </a:r>
          </a:p>
        </p:txBody>
      </p:sp>
      <p:sp>
        <p:nvSpPr>
          <p:cNvPr name="TextBox 31" id="31"/>
          <p:cNvSpPr txBox="true"/>
          <p:nvPr/>
        </p:nvSpPr>
        <p:spPr>
          <a:xfrm rot="0">
            <a:off x="12438523" y="5850744"/>
            <a:ext cx="4698655" cy="466605"/>
          </a:xfrm>
          <a:prstGeom prst="rect">
            <a:avLst/>
          </a:prstGeom>
        </p:spPr>
        <p:txBody>
          <a:bodyPr anchor="t" rtlCol="false" tIns="0" lIns="0" bIns="0" rIns="0">
            <a:spAutoFit/>
          </a:bodyPr>
          <a:lstStyle/>
          <a:p>
            <a:pPr marL="0" indent="0" lvl="1">
              <a:lnSpc>
                <a:spcPts val="3768"/>
              </a:lnSpc>
              <a:spcBef>
                <a:spcPct val="0"/>
              </a:spcBef>
            </a:pPr>
            <a:r>
              <a:rPr lang="en-US" sz="2691" spc="86">
                <a:solidFill>
                  <a:srgbClr val="000000"/>
                </a:solidFill>
                <a:latin typeface="Barlow Semi-Bold"/>
              </a:rPr>
              <a:t>Simple App UI</a:t>
            </a:r>
          </a:p>
        </p:txBody>
      </p:sp>
      <p:sp>
        <p:nvSpPr>
          <p:cNvPr name="TextBox 32" id="32"/>
          <p:cNvSpPr txBox="true"/>
          <p:nvPr/>
        </p:nvSpPr>
        <p:spPr>
          <a:xfrm rot="0">
            <a:off x="12438523" y="6412291"/>
            <a:ext cx="4570344" cy="1230260"/>
          </a:xfrm>
          <a:prstGeom prst="rect">
            <a:avLst/>
          </a:prstGeom>
        </p:spPr>
        <p:txBody>
          <a:bodyPr anchor="t" rtlCol="false" tIns="0" lIns="0" bIns="0" rIns="0">
            <a:spAutoFit/>
          </a:bodyPr>
          <a:lstStyle/>
          <a:p>
            <a:pPr marL="0" indent="0" lvl="0">
              <a:lnSpc>
                <a:spcPts val="3385"/>
              </a:lnSpc>
              <a:spcBef>
                <a:spcPct val="0"/>
              </a:spcBef>
            </a:pPr>
            <a:r>
              <a:rPr lang="en-US" sz="2257" spc="117">
                <a:solidFill>
                  <a:srgbClr val="000000"/>
                </a:solidFill>
                <a:latin typeface="Barlow SemiCondensed"/>
              </a:rPr>
              <a:t>Our App is simple to understand, Clean looking with minimized visual clutter.</a:t>
            </a:r>
          </a:p>
        </p:txBody>
      </p:sp>
      <p:sp>
        <p:nvSpPr>
          <p:cNvPr name="TextBox 33" id="33"/>
          <p:cNvSpPr txBox="true"/>
          <p:nvPr/>
        </p:nvSpPr>
        <p:spPr>
          <a:xfrm rot="0">
            <a:off x="1602509" y="7044947"/>
            <a:ext cx="4049638" cy="400523"/>
          </a:xfrm>
          <a:prstGeom prst="rect">
            <a:avLst/>
          </a:prstGeom>
        </p:spPr>
        <p:txBody>
          <a:bodyPr anchor="t" rtlCol="false" tIns="0" lIns="0" bIns="0" rIns="0">
            <a:spAutoFit/>
          </a:bodyPr>
          <a:lstStyle/>
          <a:p>
            <a:pPr algn="r" marL="0" indent="0" lvl="1">
              <a:lnSpc>
                <a:spcPts val="3247"/>
              </a:lnSpc>
              <a:spcBef>
                <a:spcPct val="0"/>
              </a:spcBef>
            </a:pPr>
            <a:r>
              <a:rPr lang="en-US" sz="2319" spc="74">
                <a:solidFill>
                  <a:srgbClr val="000000"/>
                </a:solidFill>
                <a:latin typeface="Barlow Semi-Bold"/>
              </a:rPr>
              <a:t>Stock Price Visualization</a:t>
            </a:r>
          </a:p>
        </p:txBody>
      </p:sp>
      <p:sp>
        <p:nvSpPr>
          <p:cNvPr name="TextBox 34" id="34"/>
          <p:cNvSpPr txBox="true"/>
          <p:nvPr/>
        </p:nvSpPr>
        <p:spPr>
          <a:xfrm rot="0">
            <a:off x="1602509" y="7613253"/>
            <a:ext cx="4049638" cy="1695069"/>
          </a:xfrm>
          <a:prstGeom prst="rect">
            <a:avLst/>
          </a:prstGeom>
        </p:spPr>
        <p:txBody>
          <a:bodyPr anchor="t" rtlCol="false" tIns="0" lIns="0" bIns="0" rIns="0">
            <a:spAutoFit/>
          </a:bodyPr>
          <a:lstStyle/>
          <a:p>
            <a:pPr algn="r" marL="0" indent="0" lvl="0">
              <a:lnSpc>
                <a:spcPts val="3389"/>
              </a:lnSpc>
              <a:spcBef>
                <a:spcPct val="0"/>
              </a:spcBef>
            </a:pPr>
            <a:r>
              <a:rPr lang="en-US" sz="2259" spc="117">
                <a:solidFill>
                  <a:srgbClr val="000000"/>
                </a:solidFill>
                <a:latin typeface="Barlow SemiCondensed"/>
              </a:rPr>
              <a:t>Our App allows the user to visualise the data of Stocks in Simple to understand graphs like Line graph.</a:t>
            </a:r>
          </a:p>
        </p:txBody>
      </p:sp>
      <p:sp>
        <p:nvSpPr>
          <p:cNvPr name="TextBox 35" id="35"/>
          <p:cNvSpPr txBox="true"/>
          <p:nvPr/>
        </p:nvSpPr>
        <p:spPr>
          <a:xfrm rot="0">
            <a:off x="4740975" y="1989444"/>
            <a:ext cx="658572" cy="583114"/>
          </a:xfrm>
          <a:prstGeom prst="rect">
            <a:avLst/>
          </a:prstGeom>
        </p:spPr>
        <p:txBody>
          <a:bodyPr anchor="t" rtlCol="false" tIns="0" lIns="0" bIns="0" rIns="0">
            <a:spAutoFit/>
          </a:bodyPr>
          <a:lstStyle/>
          <a:p>
            <a:pPr algn="ctr">
              <a:lnSpc>
                <a:spcPts val="4724"/>
              </a:lnSpc>
            </a:pPr>
            <a:r>
              <a:rPr lang="en-US" sz="3374" spc="141">
                <a:solidFill>
                  <a:srgbClr val="FFFFFF"/>
                </a:solidFill>
                <a:latin typeface="Barlow Bold"/>
              </a:rPr>
              <a:t>01</a:t>
            </a:r>
          </a:p>
        </p:txBody>
      </p:sp>
      <p:sp>
        <p:nvSpPr>
          <p:cNvPr name="TextBox 36" id="36"/>
          <p:cNvSpPr txBox="true"/>
          <p:nvPr/>
        </p:nvSpPr>
        <p:spPr>
          <a:xfrm rot="0">
            <a:off x="4740975" y="5831694"/>
            <a:ext cx="658572" cy="583114"/>
          </a:xfrm>
          <a:prstGeom prst="rect">
            <a:avLst/>
          </a:prstGeom>
        </p:spPr>
        <p:txBody>
          <a:bodyPr anchor="t" rtlCol="false" tIns="0" lIns="0" bIns="0" rIns="0">
            <a:spAutoFit/>
          </a:bodyPr>
          <a:lstStyle/>
          <a:p>
            <a:pPr algn="ctr">
              <a:lnSpc>
                <a:spcPts val="4724"/>
              </a:lnSpc>
            </a:pPr>
            <a:r>
              <a:rPr lang="en-US" sz="3374" spc="141">
                <a:solidFill>
                  <a:srgbClr val="FFFFFF"/>
                </a:solidFill>
                <a:latin typeface="Barlow Bold"/>
              </a:rPr>
              <a:t>02</a:t>
            </a:r>
          </a:p>
        </p:txBody>
      </p:sp>
      <p:sp>
        <p:nvSpPr>
          <p:cNvPr name="TextBox 37" id="37"/>
          <p:cNvSpPr txBox="true"/>
          <p:nvPr/>
        </p:nvSpPr>
        <p:spPr>
          <a:xfrm rot="0">
            <a:off x="13123505" y="4502225"/>
            <a:ext cx="658572" cy="583114"/>
          </a:xfrm>
          <a:prstGeom prst="rect">
            <a:avLst/>
          </a:prstGeom>
        </p:spPr>
        <p:txBody>
          <a:bodyPr anchor="t" rtlCol="false" tIns="0" lIns="0" bIns="0" rIns="0">
            <a:spAutoFit/>
          </a:bodyPr>
          <a:lstStyle/>
          <a:p>
            <a:pPr algn="ctr">
              <a:lnSpc>
                <a:spcPts val="4724"/>
              </a:lnSpc>
            </a:pPr>
            <a:r>
              <a:rPr lang="en-US" sz="3374" spc="141">
                <a:solidFill>
                  <a:srgbClr val="FFFFFF"/>
                </a:solidFill>
                <a:latin typeface="Barlow Bold"/>
              </a:rPr>
              <a:t>03</a:t>
            </a:r>
          </a:p>
        </p:txBody>
      </p:sp>
      <p:sp>
        <p:nvSpPr>
          <p:cNvPr name="TextBox 38" id="38"/>
          <p:cNvSpPr txBox="true"/>
          <p:nvPr/>
        </p:nvSpPr>
        <p:spPr>
          <a:xfrm rot="0">
            <a:off x="16379986" y="191682"/>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2921443">
            <a:off x="14817515" y="-2366539"/>
            <a:ext cx="4620270" cy="397054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3216077">
            <a:off x="-1108299" y="8285843"/>
            <a:ext cx="3624990" cy="3115226"/>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814389" y="-1307550"/>
            <a:ext cx="1211476" cy="2336250"/>
            <a:chOff x="0" y="0"/>
            <a:chExt cx="319072" cy="615309"/>
          </a:xfrm>
        </p:grpSpPr>
        <p:sp>
          <p:nvSpPr>
            <p:cNvPr name="Freeform 9" id="9"/>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9C2C77"/>
            </a:solidFill>
          </p:spPr>
        </p:sp>
        <p:sp>
          <p:nvSpPr>
            <p:cNvPr name="TextBox 10" id="10"/>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6926022" y="9333018"/>
            <a:ext cx="1361978" cy="371961"/>
            <a:chOff x="0" y="0"/>
            <a:chExt cx="430202" cy="117490"/>
          </a:xfrm>
        </p:grpSpPr>
        <p:sp>
          <p:nvSpPr>
            <p:cNvPr name="Freeform 12" id="12"/>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FD841F"/>
            </a:solidFill>
          </p:spPr>
        </p:sp>
        <p:sp>
          <p:nvSpPr>
            <p:cNvPr name="TextBox 13" id="13"/>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6649789" y="9333018"/>
            <a:ext cx="154021" cy="371961"/>
            <a:chOff x="0" y="0"/>
            <a:chExt cx="48650" cy="117490"/>
          </a:xfrm>
        </p:grpSpPr>
        <p:sp>
          <p:nvSpPr>
            <p:cNvPr name="Freeform 15" id="15"/>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FD841F"/>
            </a:solidFill>
          </p:spPr>
        </p:sp>
        <p:sp>
          <p:nvSpPr>
            <p:cNvPr name="TextBox 16" id="16"/>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8093787" y="9704979"/>
            <a:ext cx="2100427" cy="840171"/>
          </a:xfrm>
          <a:custGeom>
            <a:avLst/>
            <a:gdLst/>
            <a:ahLst/>
            <a:cxnLst/>
            <a:rect r="r" b="b" t="t" l="l"/>
            <a:pathLst>
              <a:path h="840171" w="2100427">
                <a:moveTo>
                  <a:pt x="0" y="0"/>
                </a:moveTo>
                <a:lnTo>
                  <a:pt x="2100426" y="0"/>
                </a:lnTo>
                <a:lnTo>
                  <a:pt x="2100426" y="840171"/>
                </a:lnTo>
                <a:lnTo>
                  <a:pt x="0" y="840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135295" y="2327037"/>
            <a:ext cx="12738040" cy="7171517"/>
          </a:xfrm>
          <a:custGeom>
            <a:avLst/>
            <a:gdLst/>
            <a:ahLst/>
            <a:cxnLst/>
            <a:rect r="r" b="b" t="t" l="l"/>
            <a:pathLst>
              <a:path h="7171517" w="12738040">
                <a:moveTo>
                  <a:pt x="0" y="0"/>
                </a:moveTo>
                <a:lnTo>
                  <a:pt x="12738040" y="0"/>
                </a:lnTo>
                <a:lnTo>
                  <a:pt x="12738040" y="7171516"/>
                </a:lnTo>
                <a:lnTo>
                  <a:pt x="0" y="7171516"/>
                </a:lnTo>
                <a:lnTo>
                  <a:pt x="0" y="0"/>
                </a:lnTo>
                <a:close/>
              </a:path>
            </a:pathLst>
          </a:custGeom>
          <a:blipFill>
            <a:blip r:embed="rId4"/>
            <a:stretch>
              <a:fillRect l="0" t="0" r="0" b="0"/>
            </a:stretch>
          </a:blipFill>
        </p:spPr>
      </p:sp>
      <p:sp>
        <p:nvSpPr>
          <p:cNvPr name="TextBox 19" id="19"/>
          <p:cNvSpPr txBox="true"/>
          <p:nvPr/>
        </p:nvSpPr>
        <p:spPr>
          <a:xfrm rot="0">
            <a:off x="4399419" y="726786"/>
            <a:ext cx="10209792" cy="688975"/>
          </a:xfrm>
          <a:prstGeom prst="rect">
            <a:avLst/>
          </a:prstGeom>
        </p:spPr>
        <p:txBody>
          <a:bodyPr anchor="t" rtlCol="false" tIns="0" lIns="0" bIns="0" rIns="0">
            <a:spAutoFit/>
          </a:bodyPr>
          <a:lstStyle/>
          <a:p>
            <a:pPr algn="ctr">
              <a:lnSpc>
                <a:spcPts val="5599"/>
              </a:lnSpc>
            </a:pPr>
            <a:r>
              <a:rPr lang="en-US" sz="3999" spc="167">
                <a:solidFill>
                  <a:srgbClr val="000000"/>
                </a:solidFill>
                <a:latin typeface="Barlow Bold"/>
              </a:rPr>
              <a:t>APPLICATION UI</a:t>
            </a:r>
          </a:p>
        </p:txBody>
      </p:sp>
      <p:sp>
        <p:nvSpPr>
          <p:cNvPr name="TextBox 20" id="20"/>
          <p:cNvSpPr txBox="true"/>
          <p:nvPr/>
        </p:nvSpPr>
        <p:spPr>
          <a:xfrm rot="0">
            <a:off x="979699" y="147507"/>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2921443">
            <a:off x="14817515" y="-2366539"/>
            <a:ext cx="4620270" cy="397054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3216077">
            <a:off x="-1108299" y="8285843"/>
            <a:ext cx="3624990" cy="3115226"/>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814389" y="-1307550"/>
            <a:ext cx="1211476" cy="2336250"/>
            <a:chOff x="0" y="0"/>
            <a:chExt cx="319072" cy="615309"/>
          </a:xfrm>
        </p:grpSpPr>
        <p:sp>
          <p:nvSpPr>
            <p:cNvPr name="Freeform 9" id="9"/>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9C2C77"/>
            </a:solidFill>
          </p:spPr>
        </p:sp>
        <p:sp>
          <p:nvSpPr>
            <p:cNvPr name="TextBox 10" id="10"/>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6926022" y="9333018"/>
            <a:ext cx="1361978" cy="371961"/>
            <a:chOff x="0" y="0"/>
            <a:chExt cx="430202" cy="117490"/>
          </a:xfrm>
        </p:grpSpPr>
        <p:sp>
          <p:nvSpPr>
            <p:cNvPr name="Freeform 12" id="12"/>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FD841F"/>
            </a:solidFill>
          </p:spPr>
        </p:sp>
        <p:sp>
          <p:nvSpPr>
            <p:cNvPr name="TextBox 13" id="13"/>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6649789" y="9333018"/>
            <a:ext cx="154021" cy="371961"/>
            <a:chOff x="0" y="0"/>
            <a:chExt cx="48650" cy="117490"/>
          </a:xfrm>
        </p:grpSpPr>
        <p:sp>
          <p:nvSpPr>
            <p:cNvPr name="Freeform 15" id="15"/>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FD841F"/>
            </a:solidFill>
          </p:spPr>
        </p:sp>
        <p:sp>
          <p:nvSpPr>
            <p:cNvPr name="TextBox 16" id="16"/>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8093787" y="9704979"/>
            <a:ext cx="2100427" cy="840171"/>
          </a:xfrm>
          <a:custGeom>
            <a:avLst/>
            <a:gdLst/>
            <a:ahLst/>
            <a:cxnLst/>
            <a:rect r="r" b="b" t="t" l="l"/>
            <a:pathLst>
              <a:path h="840171" w="2100427">
                <a:moveTo>
                  <a:pt x="0" y="0"/>
                </a:moveTo>
                <a:lnTo>
                  <a:pt x="2100426" y="0"/>
                </a:lnTo>
                <a:lnTo>
                  <a:pt x="2100426" y="840171"/>
                </a:lnTo>
                <a:lnTo>
                  <a:pt x="0" y="840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80125" y="2021699"/>
            <a:ext cx="6919752" cy="6243601"/>
          </a:xfrm>
          <a:custGeom>
            <a:avLst/>
            <a:gdLst/>
            <a:ahLst/>
            <a:cxnLst/>
            <a:rect r="r" b="b" t="t" l="l"/>
            <a:pathLst>
              <a:path h="6243601" w="6919752">
                <a:moveTo>
                  <a:pt x="0" y="0"/>
                </a:moveTo>
                <a:lnTo>
                  <a:pt x="6919752" y="0"/>
                </a:lnTo>
                <a:lnTo>
                  <a:pt x="6919752" y="6243602"/>
                </a:lnTo>
                <a:lnTo>
                  <a:pt x="0" y="6243602"/>
                </a:lnTo>
                <a:lnTo>
                  <a:pt x="0" y="0"/>
                </a:lnTo>
                <a:close/>
              </a:path>
            </a:pathLst>
          </a:custGeom>
          <a:blipFill>
            <a:blip r:embed="rId4"/>
            <a:stretch>
              <a:fillRect l="0" t="0" r="0" b="0"/>
            </a:stretch>
          </a:blipFill>
        </p:spPr>
      </p:sp>
      <p:sp>
        <p:nvSpPr>
          <p:cNvPr name="TextBox 19" id="19"/>
          <p:cNvSpPr txBox="true"/>
          <p:nvPr/>
        </p:nvSpPr>
        <p:spPr>
          <a:xfrm rot="0">
            <a:off x="4399419" y="726786"/>
            <a:ext cx="10209792" cy="688975"/>
          </a:xfrm>
          <a:prstGeom prst="rect">
            <a:avLst/>
          </a:prstGeom>
        </p:spPr>
        <p:txBody>
          <a:bodyPr anchor="t" rtlCol="false" tIns="0" lIns="0" bIns="0" rIns="0">
            <a:spAutoFit/>
          </a:bodyPr>
          <a:lstStyle/>
          <a:p>
            <a:pPr algn="ctr">
              <a:lnSpc>
                <a:spcPts val="5599"/>
              </a:lnSpc>
            </a:pPr>
            <a:r>
              <a:rPr lang="en-US" sz="3999" spc="167">
                <a:solidFill>
                  <a:srgbClr val="000000"/>
                </a:solidFill>
                <a:latin typeface="Barlow Bold"/>
              </a:rPr>
              <a:t>DATA VISUALIZATION</a:t>
            </a:r>
          </a:p>
        </p:txBody>
      </p:sp>
      <p:sp>
        <p:nvSpPr>
          <p:cNvPr name="TextBox 20" id="20"/>
          <p:cNvSpPr txBox="true"/>
          <p:nvPr/>
        </p:nvSpPr>
        <p:spPr>
          <a:xfrm rot="0">
            <a:off x="979699" y="147507"/>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07</a:t>
            </a:r>
          </a:p>
        </p:txBody>
      </p:sp>
      <p:sp>
        <p:nvSpPr>
          <p:cNvPr name="TextBox 21" id="21"/>
          <p:cNvSpPr txBox="true"/>
          <p:nvPr/>
        </p:nvSpPr>
        <p:spPr>
          <a:xfrm rot="0">
            <a:off x="7777282" y="3085545"/>
            <a:ext cx="9148740" cy="2828322"/>
          </a:xfrm>
          <a:prstGeom prst="rect">
            <a:avLst/>
          </a:prstGeom>
        </p:spPr>
        <p:txBody>
          <a:bodyPr anchor="t" rtlCol="false" tIns="0" lIns="0" bIns="0" rIns="0">
            <a:spAutoFit/>
          </a:bodyPr>
          <a:lstStyle/>
          <a:p>
            <a:pPr algn="just" marL="0" indent="0" lvl="0">
              <a:lnSpc>
                <a:spcPts val="3861"/>
              </a:lnSpc>
              <a:spcBef>
                <a:spcPct val="0"/>
              </a:spcBef>
            </a:pPr>
            <a:r>
              <a:rPr lang="en-US" sz="2574" spc="133">
                <a:solidFill>
                  <a:srgbClr val="000000"/>
                </a:solidFill>
                <a:latin typeface="Barlow SemiCondensed"/>
              </a:rPr>
              <a:t>The 50-day moving average (MA) is a technical indicator that shows the average closing price of a stock over the previous 50 days. It's calculated by adding up the past 50 data points and dividing the result by 50. The 50-day MA is a trendline that can indicate changing price trends. Traders use it to time the placing and execution of trades.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2921443">
            <a:off x="14817515" y="-2366539"/>
            <a:ext cx="4620270" cy="397054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3216077">
            <a:off x="-1108299" y="8285843"/>
            <a:ext cx="3624990" cy="3115226"/>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814389" y="-1307550"/>
            <a:ext cx="1211476" cy="2336250"/>
            <a:chOff x="0" y="0"/>
            <a:chExt cx="319072" cy="615309"/>
          </a:xfrm>
        </p:grpSpPr>
        <p:sp>
          <p:nvSpPr>
            <p:cNvPr name="Freeform 9" id="9"/>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9C2C77"/>
            </a:solidFill>
          </p:spPr>
        </p:sp>
        <p:sp>
          <p:nvSpPr>
            <p:cNvPr name="TextBox 10" id="10"/>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6926022" y="9333018"/>
            <a:ext cx="1361978" cy="371961"/>
            <a:chOff x="0" y="0"/>
            <a:chExt cx="430202" cy="117490"/>
          </a:xfrm>
        </p:grpSpPr>
        <p:sp>
          <p:nvSpPr>
            <p:cNvPr name="Freeform 12" id="12"/>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FD841F"/>
            </a:solidFill>
          </p:spPr>
        </p:sp>
        <p:sp>
          <p:nvSpPr>
            <p:cNvPr name="TextBox 13" id="13"/>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6649789" y="9333018"/>
            <a:ext cx="154021" cy="371961"/>
            <a:chOff x="0" y="0"/>
            <a:chExt cx="48650" cy="117490"/>
          </a:xfrm>
        </p:grpSpPr>
        <p:sp>
          <p:nvSpPr>
            <p:cNvPr name="Freeform 15" id="15"/>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FD841F"/>
            </a:solidFill>
          </p:spPr>
        </p:sp>
        <p:sp>
          <p:nvSpPr>
            <p:cNvPr name="TextBox 16" id="16"/>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8093787" y="9704979"/>
            <a:ext cx="2100427" cy="840171"/>
          </a:xfrm>
          <a:custGeom>
            <a:avLst/>
            <a:gdLst/>
            <a:ahLst/>
            <a:cxnLst/>
            <a:rect r="r" b="b" t="t" l="l"/>
            <a:pathLst>
              <a:path h="840171" w="2100427">
                <a:moveTo>
                  <a:pt x="0" y="0"/>
                </a:moveTo>
                <a:lnTo>
                  <a:pt x="2100426" y="0"/>
                </a:lnTo>
                <a:lnTo>
                  <a:pt x="2100426" y="840171"/>
                </a:lnTo>
                <a:lnTo>
                  <a:pt x="0" y="840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493268" y="2289133"/>
            <a:ext cx="7126490" cy="5708733"/>
          </a:xfrm>
          <a:custGeom>
            <a:avLst/>
            <a:gdLst/>
            <a:ahLst/>
            <a:cxnLst/>
            <a:rect r="r" b="b" t="t" l="l"/>
            <a:pathLst>
              <a:path h="5708733" w="7126490">
                <a:moveTo>
                  <a:pt x="0" y="0"/>
                </a:moveTo>
                <a:lnTo>
                  <a:pt x="7126489" y="0"/>
                </a:lnTo>
                <a:lnTo>
                  <a:pt x="7126489" y="5708734"/>
                </a:lnTo>
                <a:lnTo>
                  <a:pt x="0" y="5708734"/>
                </a:lnTo>
                <a:lnTo>
                  <a:pt x="0" y="0"/>
                </a:lnTo>
                <a:close/>
              </a:path>
            </a:pathLst>
          </a:custGeom>
          <a:blipFill>
            <a:blip r:embed="rId4"/>
            <a:stretch>
              <a:fillRect l="0" t="0" r="0" b="0"/>
            </a:stretch>
          </a:blipFill>
        </p:spPr>
      </p:sp>
      <p:sp>
        <p:nvSpPr>
          <p:cNvPr name="TextBox 19" id="19"/>
          <p:cNvSpPr txBox="true"/>
          <p:nvPr/>
        </p:nvSpPr>
        <p:spPr>
          <a:xfrm rot="0">
            <a:off x="979699" y="147507"/>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08</a:t>
            </a:r>
          </a:p>
        </p:txBody>
      </p:sp>
      <p:sp>
        <p:nvSpPr>
          <p:cNvPr name="TextBox 20" id="20"/>
          <p:cNvSpPr txBox="true"/>
          <p:nvPr/>
        </p:nvSpPr>
        <p:spPr>
          <a:xfrm rot="0">
            <a:off x="7978909" y="3928755"/>
            <a:ext cx="9148740" cy="2353290"/>
          </a:xfrm>
          <a:prstGeom prst="rect">
            <a:avLst/>
          </a:prstGeom>
        </p:spPr>
        <p:txBody>
          <a:bodyPr anchor="t" rtlCol="false" tIns="0" lIns="0" bIns="0" rIns="0">
            <a:spAutoFit/>
          </a:bodyPr>
          <a:lstStyle/>
          <a:p>
            <a:pPr algn="just" marL="0" indent="0" lvl="0">
              <a:lnSpc>
                <a:spcPts val="3861"/>
              </a:lnSpc>
              <a:spcBef>
                <a:spcPct val="0"/>
              </a:spcBef>
            </a:pPr>
            <a:r>
              <a:rPr lang="en-US" sz="2574" spc="133">
                <a:solidFill>
                  <a:srgbClr val="000000"/>
                </a:solidFill>
                <a:latin typeface="Barlow SemiCondensed"/>
              </a:rPr>
              <a:t>The 100-day moving average is a technical indicator widely used by traders. It represents the average price of a stock over a period of 100 days or medium term. Like any other moving average, the 100-day moving average also helps traders analyse price trends.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grpSp>
        <p:nvGrpSpPr>
          <p:cNvPr name="Group 2" id="2"/>
          <p:cNvGrpSpPr/>
          <p:nvPr/>
        </p:nvGrpSpPr>
        <p:grpSpPr>
          <a:xfrm rot="-2921443">
            <a:off x="14817515" y="-2366539"/>
            <a:ext cx="4620270" cy="3970544"/>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4" id="4"/>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3216077">
            <a:off x="-1108299" y="8285843"/>
            <a:ext cx="3624990" cy="3115226"/>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114300" y="-47625"/>
              <a:ext cx="584200" cy="74612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814389" y="-1307550"/>
            <a:ext cx="1211476" cy="2336250"/>
            <a:chOff x="0" y="0"/>
            <a:chExt cx="319072" cy="615309"/>
          </a:xfrm>
        </p:grpSpPr>
        <p:sp>
          <p:nvSpPr>
            <p:cNvPr name="Freeform 9" id="9"/>
            <p:cNvSpPr/>
            <p:nvPr/>
          </p:nvSpPr>
          <p:spPr>
            <a:xfrm flipH="false" flipV="false" rot="0">
              <a:off x="0" y="0"/>
              <a:ext cx="319072" cy="615309"/>
            </a:xfrm>
            <a:custGeom>
              <a:avLst/>
              <a:gdLst/>
              <a:ahLst/>
              <a:cxnLst/>
              <a:rect r="r" b="b" t="t" l="l"/>
              <a:pathLst>
                <a:path h="615309" w="319072">
                  <a:moveTo>
                    <a:pt x="159536" y="0"/>
                  </a:moveTo>
                  <a:lnTo>
                    <a:pt x="159536" y="0"/>
                  </a:lnTo>
                  <a:cubicBezTo>
                    <a:pt x="247645" y="0"/>
                    <a:pt x="319072" y="71427"/>
                    <a:pt x="319072" y="159536"/>
                  </a:cubicBezTo>
                  <a:lnTo>
                    <a:pt x="319072" y="455773"/>
                  </a:lnTo>
                  <a:cubicBezTo>
                    <a:pt x="319072" y="543882"/>
                    <a:pt x="247645" y="615309"/>
                    <a:pt x="159536" y="615309"/>
                  </a:cubicBezTo>
                  <a:lnTo>
                    <a:pt x="159536" y="615309"/>
                  </a:lnTo>
                  <a:cubicBezTo>
                    <a:pt x="71427" y="615309"/>
                    <a:pt x="0" y="543882"/>
                    <a:pt x="0" y="455773"/>
                  </a:cubicBezTo>
                  <a:lnTo>
                    <a:pt x="0" y="159536"/>
                  </a:lnTo>
                  <a:cubicBezTo>
                    <a:pt x="0" y="71427"/>
                    <a:pt x="71427" y="0"/>
                    <a:pt x="159536" y="0"/>
                  </a:cubicBezTo>
                  <a:close/>
                </a:path>
              </a:pathLst>
            </a:custGeom>
            <a:solidFill>
              <a:srgbClr val="9C2C77"/>
            </a:solidFill>
          </p:spPr>
        </p:sp>
        <p:sp>
          <p:nvSpPr>
            <p:cNvPr name="TextBox 10" id="10"/>
            <p:cNvSpPr txBox="true"/>
            <p:nvPr/>
          </p:nvSpPr>
          <p:spPr>
            <a:xfrm>
              <a:off x="0" y="-47625"/>
              <a:ext cx="319072" cy="662934"/>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6926022" y="9333018"/>
            <a:ext cx="1361978" cy="371961"/>
            <a:chOff x="0" y="0"/>
            <a:chExt cx="430202" cy="117490"/>
          </a:xfrm>
        </p:grpSpPr>
        <p:sp>
          <p:nvSpPr>
            <p:cNvPr name="Freeform 12" id="12"/>
            <p:cNvSpPr/>
            <p:nvPr/>
          </p:nvSpPr>
          <p:spPr>
            <a:xfrm flipH="false" flipV="false" rot="0">
              <a:off x="0" y="0"/>
              <a:ext cx="430202" cy="117490"/>
            </a:xfrm>
            <a:custGeom>
              <a:avLst/>
              <a:gdLst/>
              <a:ahLst/>
              <a:cxnLst/>
              <a:rect r="r" b="b" t="t" l="l"/>
              <a:pathLst>
                <a:path h="117490" w="430202">
                  <a:moveTo>
                    <a:pt x="0" y="0"/>
                  </a:moveTo>
                  <a:lnTo>
                    <a:pt x="430202" y="0"/>
                  </a:lnTo>
                  <a:lnTo>
                    <a:pt x="430202" y="117490"/>
                  </a:lnTo>
                  <a:lnTo>
                    <a:pt x="0" y="117490"/>
                  </a:lnTo>
                  <a:close/>
                </a:path>
              </a:pathLst>
            </a:custGeom>
            <a:solidFill>
              <a:srgbClr val="FD841F"/>
            </a:solidFill>
          </p:spPr>
        </p:sp>
        <p:sp>
          <p:nvSpPr>
            <p:cNvPr name="TextBox 13" id="13"/>
            <p:cNvSpPr txBox="true"/>
            <p:nvPr/>
          </p:nvSpPr>
          <p:spPr>
            <a:xfrm>
              <a:off x="0" y="-47625"/>
              <a:ext cx="430202" cy="165115"/>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6649789" y="9333018"/>
            <a:ext cx="154021" cy="371961"/>
            <a:chOff x="0" y="0"/>
            <a:chExt cx="48650" cy="117490"/>
          </a:xfrm>
        </p:grpSpPr>
        <p:sp>
          <p:nvSpPr>
            <p:cNvPr name="Freeform 15" id="15"/>
            <p:cNvSpPr/>
            <p:nvPr/>
          </p:nvSpPr>
          <p:spPr>
            <a:xfrm flipH="false" flipV="false" rot="0">
              <a:off x="0" y="0"/>
              <a:ext cx="48650" cy="117490"/>
            </a:xfrm>
            <a:custGeom>
              <a:avLst/>
              <a:gdLst/>
              <a:ahLst/>
              <a:cxnLst/>
              <a:rect r="r" b="b" t="t" l="l"/>
              <a:pathLst>
                <a:path h="117490" w="48650">
                  <a:moveTo>
                    <a:pt x="0" y="0"/>
                  </a:moveTo>
                  <a:lnTo>
                    <a:pt x="48650" y="0"/>
                  </a:lnTo>
                  <a:lnTo>
                    <a:pt x="48650" y="117490"/>
                  </a:lnTo>
                  <a:lnTo>
                    <a:pt x="0" y="117490"/>
                  </a:lnTo>
                  <a:close/>
                </a:path>
              </a:pathLst>
            </a:custGeom>
            <a:solidFill>
              <a:srgbClr val="FD841F"/>
            </a:solidFill>
          </p:spPr>
        </p:sp>
        <p:sp>
          <p:nvSpPr>
            <p:cNvPr name="TextBox 16" id="16"/>
            <p:cNvSpPr txBox="true"/>
            <p:nvPr/>
          </p:nvSpPr>
          <p:spPr>
            <a:xfrm>
              <a:off x="0" y="-47625"/>
              <a:ext cx="48650" cy="165115"/>
            </a:xfrm>
            <a:prstGeom prst="rect">
              <a:avLst/>
            </a:prstGeom>
          </p:spPr>
          <p:txBody>
            <a:bodyPr anchor="ctr" rtlCol="false" tIns="50800" lIns="50800" bIns="50800" rIns="50800"/>
            <a:lstStyle/>
            <a:p>
              <a:pPr algn="ctr">
                <a:lnSpc>
                  <a:spcPts val="3079"/>
                </a:lnSpc>
              </a:pPr>
            </a:p>
          </p:txBody>
        </p:sp>
      </p:grpSp>
      <p:sp>
        <p:nvSpPr>
          <p:cNvPr name="Freeform 17" id="17"/>
          <p:cNvSpPr/>
          <p:nvPr/>
        </p:nvSpPr>
        <p:spPr>
          <a:xfrm flipH="false" flipV="false" rot="0">
            <a:off x="8093787" y="9704979"/>
            <a:ext cx="2100427" cy="840171"/>
          </a:xfrm>
          <a:custGeom>
            <a:avLst/>
            <a:gdLst/>
            <a:ahLst/>
            <a:cxnLst/>
            <a:rect r="r" b="b" t="t" l="l"/>
            <a:pathLst>
              <a:path h="840171" w="2100427">
                <a:moveTo>
                  <a:pt x="0" y="0"/>
                </a:moveTo>
                <a:lnTo>
                  <a:pt x="2100426" y="0"/>
                </a:lnTo>
                <a:lnTo>
                  <a:pt x="2100426" y="840171"/>
                </a:lnTo>
                <a:lnTo>
                  <a:pt x="0" y="840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85963" y="2013234"/>
            <a:ext cx="7426197" cy="6260533"/>
          </a:xfrm>
          <a:custGeom>
            <a:avLst/>
            <a:gdLst/>
            <a:ahLst/>
            <a:cxnLst/>
            <a:rect r="r" b="b" t="t" l="l"/>
            <a:pathLst>
              <a:path h="6260533" w="7426197">
                <a:moveTo>
                  <a:pt x="0" y="0"/>
                </a:moveTo>
                <a:lnTo>
                  <a:pt x="7426197" y="0"/>
                </a:lnTo>
                <a:lnTo>
                  <a:pt x="7426197" y="6260532"/>
                </a:lnTo>
                <a:lnTo>
                  <a:pt x="0" y="6260532"/>
                </a:lnTo>
                <a:lnTo>
                  <a:pt x="0" y="0"/>
                </a:lnTo>
                <a:close/>
              </a:path>
            </a:pathLst>
          </a:custGeom>
          <a:blipFill>
            <a:blip r:embed="rId4"/>
            <a:stretch>
              <a:fillRect l="-1730" t="0" r="-10385" b="0"/>
            </a:stretch>
          </a:blipFill>
        </p:spPr>
      </p:sp>
      <p:sp>
        <p:nvSpPr>
          <p:cNvPr name="TextBox 19" id="19"/>
          <p:cNvSpPr txBox="true"/>
          <p:nvPr/>
        </p:nvSpPr>
        <p:spPr>
          <a:xfrm rot="0">
            <a:off x="979699" y="147507"/>
            <a:ext cx="860418" cy="514351"/>
          </a:xfrm>
          <a:prstGeom prst="rect">
            <a:avLst/>
          </a:prstGeom>
        </p:spPr>
        <p:txBody>
          <a:bodyPr anchor="t" rtlCol="false" tIns="0" lIns="0" bIns="0" rIns="0">
            <a:spAutoFit/>
          </a:bodyPr>
          <a:lstStyle/>
          <a:p>
            <a:pPr algn="ctr" marL="0" indent="0" lvl="1">
              <a:lnSpc>
                <a:spcPts val="4199"/>
              </a:lnSpc>
              <a:spcBef>
                <a:spcPct val="0"/>
              </a:spcBef>
            </a:pPr>
            <a:r>
              <a:rPr lang="en-US" sz="2999" spc="95">
                <a:solidFill>
                  <a:srgbClr val="FFFFFF"/>
                </a:solidFill>
                <a:latin typeface="Barlow Semi-Bold"/>
              </a:rPr>
              <a:t>09</a:t>
            </a:r>
          </a:p>
        </p:txBody>
      </p:sp>
      <p:sp>
        <p:nvSpPr>
          <p:cNvPr name="TextBox 20" id="20"/>
          <p:cNvSpPr txBox="true"/>
          <p:nvPr/>
        </p:nvSpPr>
        <p:spPr>
          <a:xfrm rot="0">
            <a:off x="8110560" y="2978691"/>
            <a:ext cx="9148740" cy="4253418"/>
          </a:xfrm>
          <a:prstGeom prst="rect">
            <a:avLst/>
          </a:prstGeom>
        </p:spPr>
        <p:txBody>
          <a:bodyPr anchor="t" rtlCol="false" tIns="0" lIns="0" bIns="0" rIns="0">
            <a:spAutoFit/>
          </a:bodyPr>
          <a:lstStyle/>
          <a:p>
            <a:pPr algn="just" marL="0" indent="0" lvl="0">
              <a:lnSpc>
                <a:spcPts val="3861"/>
              </a:lnSpc>
              <a:spcBef>
                <a:spcPct val="0"/>
              </a:spcBef>
            </a:pPr>
            <a:r>
              <a:rPr lang="en-US" sz="2574" spc="133">
                <a:solidFill>
                  <a:srgbClr val="000000"/>
                </a:solidFill>
                <a:latin typeface="Barlow SemiCondensed"/>
              </a:rPr>
              <a:t>MA 200 refers to the 200-day moving average, which is a key indicator that shows the average closing price of a stock over the last 200 days. It is a tool that investors can use to determine when to buy or sell a stock. The 200-day moving average is represented as a line on charts, which can help traders identify potential support or resistance areas. For example, if a stock price remains above the 200-day moving average on the daily time frame, the stock is generally considered to be in an overall uptrend.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DAGAwjc_Cn0</dc:identifier>
  <dcterms:modified xsi:type="dcterms:W3CDTF">2011-08-01T06:04:30Z</dcterms:modified>
  <cp:revision>1</cp:revision>
  <dc:title>Creative Infographic &amp; Layout Template</dc:title>
</cp:coreProperties>
</file>